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2"/>
  </p:notesMasterIdLst>
  <p:sldIdLst>
    <p:sldId id="256" r:id="rId2"/>
    <p:sldId id="281" r:id="rId3"/>
    <p:sldId id="346" r:id="rId4"/>
    <p:sldId id="345" r:id="rId5"/>
    <p:sldId id="347" r:id="rId6"/>
    <p:sldId id="348" r:id="rId7"/>
    <p:sldId id="349" r:id="rId8"/>
    <p:sldId id="350" r:id="rId9"/>
    <p:sldId id="351" r:id="rId10"/>
    <p:sldId id="352" r:id="rId11"/>
    <p:sldId id="354" r:id="rId12"/>
    <p:sldId id="353" r:id="rId13"/>
    <p:sldId id="355" r:id="rId14"/>
    <p:sldId id="356" r:id="rId15"/>
    <p:sldId id="357" r:id="rId16"/>
    <p:sldId id="358" r:id="rId17"/>
    <p:sldId id="359" r:id="rId18"/>
    <p:sldId id="373" r:id="rId19"/>
    <p:sldId id="361" r:id="rId20"/>
    <p:sldId id="362" r:id="rId21"/>
    <p:sldId id="363" r:id="rId22"/>
    <p:sldId id="364" r:id="rId23"/>
    <p:sldId id="365" r:id="rId24"/>
    <p:sldId id="366" r:id="rId25"/>
    <p:sldId id="367" r:id="rId26"/>
    <p:sldId id="368" r:id="rId27"/>
    <p:sldId id="369" r:id="rId28"/>
    <p:sldId id="370" r:id="rId29"/>
    <p:sldId id="372" r:id="rId30"/>
    <p:sldId id="371" r:id="rId31"/>
  </p:sldIdLst>
  <p:sldSz cx="12192000" cy="6858000"/>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83724" autoAdjust="0"/>
  </p:normalViewPr>
  <p:slideViewPr>
    <p:cSldViewPr snapToGrid="0">
      <p:cViewPr varScale="1">
        <p:scale>
          <a:sx n="96" d="100"/>
          <a:sy n="96"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9"/>
          </a:xfrm>
          <a:prstGeom prst="rect">
            <a:avLst/>
          </a:prstGeom>
        </p:spPr>
        <p:txBody>
          <a:bodyPr vert="horz" lIns="94323" tIns="47162" rIns="94323" bIns="47162" rtlCol="0"/>
          <a:lstStyle>
            <a:lvl1pPr algn="l">
              <a:defRPr sz="1200"/>
            </a:lvl1pPr>
          </a:lstStyle>
          <a:p>
            <a:endParaRPr lang="en-ZA"/>
          </a:p>
        </p:txBody>
      </p:sp>
      <p:sp>
        <p:nvSpPr>
          <p:cNvPr id="3" name="Date Placeholder 2"/>
          <p:cNvSpPr>
            <a:spLocks noGrp="1"/>
          </p:cNvSpPr>
          <p:nvPr>
            <p:ph type="dt" idx="1"/>
          </p:nvPr>
        </p:nvSpPr>
        <p:spPr>
          <a:xfrm>
            <a:off x="4023092" y="0"/>
            <a:ext cx="3077739" cy="513429"/>
          </a:xfrm>
          <a:prstGeom prst="rect">
            <a:avLst/>
          </a:prstGeom>
        </p:spPr>
        <p:txBody>
          <a:bodyPr vert="horz" lIns="94323" tIns="47162" rIns="94323" bIns="47162" rtlCol="0"/>
          <a:lstStyle>
            <a:lvl1pPr algn="r">
              <a:defRPr sz="1200"/>
            </a:lvl1pPr>
          </a:lstStyle>
          <a:p>
            <a:fld id="{CB4CBEB1-79A2-4DC8-ACD5-3B316E9FB9FE}" type="datetimeFigureOut">
              <a:rPr lang="en-ZA" smtClean="0"/>
              <a:t>2016-09-17</a:t>
            </a:fld>
            <a:endParaRPr lang="en-ZA"/>
          </a:p>
        </p:txBody>
      </p:sp>
      <p:sp>
        <p:nvSpPr>
          <p:cNvPr id="4" name="Slide Image Placeholder 3"/>
          <p:cNvSpPr>
            <a:spLocks noGrp="1" noRot="1" noChangeAspect="1"/>
          </p:cNvSpPr>
          <p:nvPr>
            <p:ph type="sldImg" idx="2"/>
          </p:nvPr>
        </p:nvSpPr>
        <p:spPr>
          <a:xfrm>
            <a:off x="481013" y="1279525"/>
            <a:ext cx="6140450" cy="3454400"/>
          </a:xfrm>
          <a:prstGeom prst="rect">
            <a:avLst/>
          </a:prstGeom>
          <a:noFill/>
          <a:ln w="12700">
            <a:solidFill>
              <a:prstClr val="black"/>
            </a:solidFill>
          </a:ln>
        </p:spPr>
        <p:txBody>
          <a:bodyPr vert="horz" lIns="94323" tIns="47162" rIns="94323" bIns="47162" rtlCol="0" anchor="ctr"/>
          <a:lstStyle/>
          <a:p>
            <a:endParaRPr lang="en-ZA"/>
          </a:p>
        </p:txBody>
      </p:sp>
      <p:sp>
        <p:nvSpPr>
          <p:cNvPr id="5" name="Notes Placeholder 4"/>
          <p:cNvSpPr>
            <a:spLocks noGrp="1"/>
          </p:cNvSpPr>
          <p:nvPr>
            <p:ph type="body" sz="quarter" idx="3"/>
          </p:nvPr>
        </p:nvSpPr>
        <p:spPr>
          <a:xfrm>
            <a:off x="710248" y="4924644"/>
            <a:ext cx="5681980" cy="4029254"/>
          </a:xfrm>
          <a:prstGeom prst="rect">
            <a:avLst/>
          </a:prstGeom>
        </p:spPr>
        <p:txBody>
          <a:bodyPr vert="horz" lIns="94323" tIns="47162" rIns="94323" bIns="471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9719600"/>
            <a:ext cx="3077739" cy="513428"/>
          </a:xfrm>
          <a:prstGeom prst="rect">
            <a:avLst/>
          </a:prstGeom>
        </p:spPr>
        <p:txBody>
          <a:bodyPr vert="horz" lIns="94323" tIns="47162" rIns="94323" bIns="47162" rtlCol="0" anchor="b"/>
          <a:lstStyle>
            <a:lvl1pPr algn="l">
              <a:defRPr sz="1200"/>
            </a:lvl1pPr>
          </a:lstStyle>
          <a:p>
            <a:endParaRPr lang="en-ZA"/>
          </a:p>
        </p:txBody>
      </p:sp>
      <p:sp>
        <p:nvSpPr>
          <p:cNvPr id="7" name="Slide Number Placeholder 6"/>
          <p:cNvSpPr>
            <a:spLocks noGrp="1"/>
          </p:cNvSpPr>
          <p:nvPr>
            <p:ph type="sldNum" sz="quarter" idx="5"/>
          </p:nvPr>
        </p:nvSpPr>
        <p:spPr>
          <a:xfrm>
            <a:off x="4023092" y="9719600"/>
            <a:ext cx="3077739" cy="513428"/>
          </a:xfrm>
          <a:prstGeom prst="rect">
            <a:avLst/>
          </a:prstGeom>
        </p:spPr>
        <p:txBody>
          <a:bodyPr vert="horz" lIns="94323" tIns="47162" rIns="94323" bIns="47162" rtlCol="0" anchor="b"/>
          <a:lstStyle>
            <a:lvl1pPr algn="r">
              <a:defRPr sz="1200"/>
            </a:lvl1pPr>
          </a:lstStyle>
          <a:p>
            <a:fld id="{E8E29B85-9B6E-4972-8219-386EB6CF3BB3}" type="slidenum">
              <a:rPr lang="en-ZA" smtClean="0"/>
              <a:t>‹#›</a:t>
            </a:fld>
            <a:endParaRPr lang="en-ZA"/>
          </a:p>
        </p:txBody>
      </p:sp>
    </p:spTree>
    <p:extLst>
      <p:ext uri="{BB962C8B-B14F-4D97-AF65-F5344CB8AC3E}">
        <p14:creationId xmlns:p14="http://schemas.microsoft.com/office/powerpoint/2010/main" val="250880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ZA" dirty="0"/>
            </a:b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a:t>
            </a:fld>
            <a:endParaRPr lang="en-ZA"/>
          </a:p>
        </p:txBody>
      </p:sp>
    </p:spTree>
    <p:extLst>
      <p:ext uri="{BB962C8B-B14F-4D97-AF65-F5344CB8AC3E}">
        <p14:creationId xmlns:p14="http://schemas.microsoft.com/office/powerpoint/2010/main" val="67704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object detection potential is</a:t>
            </a:r>
            <a:r>
              <a:rPr lang="en-GB" baseline="0" dirty="0"/>
              <a:t> one of the novel parts of our work.</a:t>
            </a:r>
          </a:p>
          <a:p>
            <a:endParaRPr lang="en-GB" baseline="0" dirty="0"/>
          </a:p>
          <a:p>
            <a:r>
              <a:rPr lang="en-GB" baseline="0" dirty="0"/>
              <a:t>One of the failure cases of just pairwise potentials is that they do not really help if the </a:t>
            </a:r>
            <a:r>
              <a:rPr lang="en-GB" baseline="0" dirty="0" err="1"/>
              <a:t>unaries</a:t>
            </a:r>
            <a:r>
              <a:rPr lang="en-GB" baseline="0" dirty="0"/>
              <a:t> are poor.</a:t>
            </a:r>
          </a:p>
          <a:p>
            <a:r>
              <a:rPr lang="en-GB" baseline="0" dirty="0"/>
              <a:t>But cues from object detectors can help in this regard</a:t>
            </a:r>
          </a:p>
          <a:p>
            <a:r>
              <a:rPr lang="en-GB" baseline="0" dirty="0"/>
              <a:t>If we know an object detector has fired over a region in an image, then we know that object class is probably there somewhere.</a:t>
            </a:r>
          </a:p>
          <a:p>
            <a:r>
              <a:rPr lang="en-GB" baseline="0" dirty="0"/>
              <a:t>And we could use this cue from an object detector to help in case our </a:t>
            </a:r>
            <a:r>
              <a:rPr lang="en-GB" baseline="0" dirty="0" err="1"/>
              <a:t>unareis</a:t>
            </a:r>
            <a:r>
              <a:rPr lang="en-GB" baseline="0" dirty="0"/>
              <a:t> are poor.</a:t>
            </a:r>
          </a:p>
          <a:p>
            <a:endParaRPr lang="en-GB" baseline="0" dirty="0"/>
          </a:p>
          <a:p>
            <a:r>
              <a:rPr lang="en-GB" baseline="0" dirty="0"/>
              <a:t>However, we also want to be robust to errors in the object detector, since it might have false positive detections.</a:t>
            </a:r>
          </a:p>
          <a:p>
            <a:r>
              <a:rPr lang="en-GB" baseline="0" dirty="0"/>
              <a:t>To achieve this, we also introduce latent Y variables which model whether we accept the object detector hypothesis or not</a:t>
            </a:r>
          </a:p>
          <a:p>
            <a:r>
              <a:rPr lang="en-GB" baseline="0" dirty="0"/>
              <a:t>We introduce a higher order clique that consists of all the pixels over the area which the object detector fired over.</a:t>
            </a:r>
          </a:p>
          <a:p>
            <a:endParaRPr lang="en-GB" baseline="0" dirty="0"/>
          </a:p>
          <a:p>
            <a:r>
              <a:rPr lang="en-GB" baseline="0" dirty="0"/>
              <a:t>And we have a potential which says that if the Y variable is 1, and the X variables do not take on the label predicted by the object detector, then there is a cost incurred</a:t>
            </a:r>
          </a:p>
          <a:p>
            <a:r>
              <a:rPr lang="en-GB" baseline="0" dirty="0"/>
              <a:t>This encourages the X and Y variables to be consistent with each other</a:t>
            </a:r>
          </a:p>
          <a:p>
            <a:r>
              <a:rPr lang="en-GB" baseline="0" dirty="0"/>
              <a:t>And also means that object detections, </a:t>
            </a:r>
            <a:r>
              <a:rPr lang="en-GB" baseline="0" dirty="0" err="1"/>
              <a:t>ie</a:t>
            </a:r>
            <a:r>
              <a:rPr lang="en-GB" baseline="0" dirty="0"/>
              <a:t> Y variables, can be ignored if they do not agree with other potentials</a:t>
            </a:r>
          </a:p>
          <a:p>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10</a:t>
            </a:fld>
            <a:endParaRPr lang="en-ZA"/>
          </a:p>
        </p:txBody>
      </p:sp>
    </p:spTree>
    <p:extLst>
      <p:ext uri="{BB962C8B-B14F-4D97-AF65-F5344CB8AC3E}">
        <p14:creationId xmlns:p14="http://schemas.microsoft.com/office/powerpoint/2010/main" val="378191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have </a:t>
            </a:r>
            <a:r>
              <a:rPr lang="en-GB" dirty="0" err="1"/>
              <a:t>superpixel</a:t>
            </a:r>
            <a:r>
              <a:rPr lang="en-GB" dirty="0"/>
              <a:t> based potentials, which are another</a:t>
            </a:r>
            <a:r>
              <a:rPr lang="en-GB" baseline="0" dirty="0"/>
              <a:t> contribution</a:t>
            </a:r>
          </a:p>
          <a:p>
            <a:r>
              <a:rPr lang="en-GB" baseline="0" dirty="0"/>
              <a:t>We obtain a </a:t>
            </a:r>
            <a:r>
              <a:rPr lang="en-GB" baseline="0" dirty="0" err="1"/>
              <a:t>superpixel</a:t>
            </a:r>
            <a:r>
              <a:rPr lang="en-GB" baseline="0" dirty="0"/>
              <a:t> </a:t>
            </a:r>
            <a:r>
              <a:rPr lang="en-GB" baseline="0" dirty="0" err="1"/>
              <a:t>oversegmentation</a:t>
            </a:r>
            <a:r>
              <a:rPr lang="en-GB" baseline="0" dirty="0"/>
              <a:t> of the image, and then enforce consistency over these entire regions</a:t>
            </a:r>
          </a:p>
          <a:p>
            <a:r>
              <a:rPr lang="en-GB" baseline="0" dirty="0" err="1"/>
              <a:t>Ie</a:t>
            </a:r>
            <a:r>
              <a:rPr lang="en-GB" baseline="0" dirty="0"/>
              <a:t> you incur a high cost if different pixels within the </a:t>
            </a:r>
            <a:r>
              <a:rPr lang="en-GB" baseline="0" dirty="0" err="1"/>
              <a:t>superpixel</a:t>
            </a:r>
            <a:r>
              <a:rPr lang="en-GB" baseline="0" dirty="0"/>
              <a:t> take on different labels</a:t>
            </a:r>
          </a:p>
          <a:p>
            <a:endParaRPr lang="en-GB" baseline="0" dirty="0"/>
          </a:p>
          <a:p>
            <a:r>
              <a:rPr lang="en-GB" baseline="0" dirty="0"/>
              <a:t>This helps to reduce spurious noise that you get in your output</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11</a:t>
            </a:fld>
            <a:endParaRPr lang="en-ZA"/>
          </a:p>
        </p:txBody>
      </p:sp>
    </p:spTree>
    <p:extLst>
      <p:ext uri="{BB962C8B-B14F-4D97-AF65-F5344CB8AC3E}">
        <p14:creationId xmlns:p14="http://schemas.microsoft.com/office/powerpoint/2010/main" val="103391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I have</a:t>
            </a:r>
            <a:r>
              <a:rPr lang="en-GB" baseline="0" dirty="0"/>
              <a:t> talked about energy that we want to minimise</a:t>
            </a:r>
          </a:p>
          <a:p>
            <a:r>
              <a:rPr lang="en-GB" baseline="0" dirty="0"/>
              <a:t>And we want to do this as a layer in our neural network</a:t>
            </a:r>
          </a:p>
          <a:p>
            <a:endParaRPr lang="en-GB" baseline="0" dirty="0"/>
          </a:p>
          <a:p>
            <a:r>
              <a:rPr lang="en-GB" baseline="0" dirty="0"/>
              <a:t>An option would be to do gradient descent within the neural network itself.</a:t>
            </a:r>
          </a:p>
          <a:p>
            <a:r>
              <a:rPr lang="en-GB" baseline="0" dirty="0"/>
              <a:t>But that is not really feasible, since during </a:t>
            </a:r>
            <a:r>
              <a:rPr lang="en-GB" baseline="0" dirty="0" err="1"/>
              <a:t>backprop</a:t>
            </a:r>
            <a:r>
              <a:rPr lang="en-GB" baseline="0" dirty="0"/>
              <a:t>, you would have to take gradients of the gradients.</a:t>
            </a:r>
          </a:p>
          <a:p>
            <a:r>
              <a:rPr lang="en-GB" baseline="0" dirty="0"/>
              <a:t>And computing Hessians in neural nets that have millions of parameters is just not computationally feasible</a:t>
            </a:r>
          </a:p>
          <a:p>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12</a:t>
            </a:fld>
            <a:endParaRPr lang="en-ZA"/>
          </a:p>
        </p:txBody>
      </p:sp>
    </p:spTree>
    <p:extLst>
      <p:ext uri="{BB962C8B-B14F-4D97-AF65-F5344CB8AC3E}">
        <p14:creationId xmlns:p14="http://schemas.microsoft.com/office/powerpoint/2010/main" val="264846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we make use of the fact that although</a:t>
            </a:r>
            <a:r>
              <a:rPr lang="en-GB" baseline="0" dirty="0"/>
              <a:t> we want to minimise an energy, this is also the MAP estimate of the probability distribution defined by our CRF, which I will call P.</a:t>
            </a:r>
          </a:p>
          <a:p>
            <a:r>
              <a:rPr lang="en-GB" baseline="0" dirty="0"/>
              <a:t>So we can find a distribution Q, that is close to P</a:t>
            </a:r>
          </a:p>
          <a:p>
            <a:r>
              <a:rPr lang="en-GB" baseline="0" dirty="0"/>
              <a:t>And if we make Q something simple, like a fully factorised distribution, then finding its MAP estimate is trivial.</a:t>
            </a:r>
          </a:p>
          <a:p>
            <a:endParaRPr lang="en-GB" baseline="0" dirty="0"/>
          </a:p>
          <a:p>
            <a:r>
              <a:rPr lang="en-GB" baseline="0" dirty="0"/>
              <a:t>Mean field is an iterative method which can do this task.</a:t>
            </a:r>
          </a:p>
          <a:p>
            <a:r>
              <a:rPr lang="en-GB" baseline="0" dirty="0"/>
              <a:t>It iteratively minimises the KL divergence between P and Q</a:t>
            </a:r>
          </a:p>
          <a:p>
            <a:r>
              <a:rPr lang="en-GB" baseline="0" dirty="0"/>
              <a:t>And if Q is chosen to be a product of independent marginal, then you get this update equation</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13</a:t>
            </a:fld>
            <a:endParaRPr lang="en-ZA"/>
          </a:p>
        </p:txBody>
      </p:sp>
    </p:spTree>
    <p:extLst>
      <p:ext uri="{BB962C8B-B14F-4D97-AF65-F5344CB8AC3E}">
        <p14:creationId xmlns:p14="http://schemas.microsoft.com/office/powerpoint/2010/main" val="2178835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we could implement</a:t>
            </a:r>
            <a:r>
              <a:rPr lang="en-GB" baseline="0" dirty="0"/>
              <a:t> the iterative update in the loop as a layer in a neural net</a:t>
            </a:r>
          </a:p>
          <a:p>
            <a:r>
              <a:rPr lang="en-GB" baseline="0" dirty="0"/>
              <a:t>The gradient of the output with respect to the input is quite simple, since it is linear.</a:t>
            </a:r>
          </a:p>
          <a:p>
            <a:r>
              <a:rPr lang="en-GB" baseline="0" dirty="0"/>
              <a:t>And if our potential functions are differentiable, then we can learn their parameters using </a:t>
            </a:r>
            <a:r>
              <a:rPr lang="en-GB" baseline="0" dirty="0" err="1"/>
              <a:t>backpropogation</a:t>
            </a:r>
            <a:r>
              <a:rPr lang="en-GB" baseline="0" dirty="0"/>
              <a:t> too!</a:t>
            </a:r>
          </a:p>
          <a:p>
            <a:endParaRPr lang="en-GB" baseline="0" dirty="0"/>
          </a:p>
          <a:p>
            <a:r>
              <a:rPr lang="en-GB" baseline="0" dirty="0"/>
              <a:t>Since this is an iterative process, we implement this as an RNN. And we have a fixed number of iterations. In practice, 5 works well</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14</a:t>
            </a:fld>
            <a:endParaRPr lang="en-ZA"/>
          </a:p>
        </p:txBody>
      </p:sp>
    </p:spTree>
    <p:extLst>
      <p:ext uri="{BB962C8B-B14F-4D97-AF65-F5344CB8AC3E}">
        <p14:creationId xmlns:p14="http://schemas.microsoft.com/office/powerpoint/2010/main" val="916797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putting everything together,</a:t>
            </a:r>
            <a:r>
              <a:rPr lang="en-GB" baseline="0" dirty="0"/>
              <a:t> we have a big neural network, where the CRF is a module that we add to an existing neural net.</a:t>
            </a:r>
          </a:p>
          <a:p>
            <a:r>
              <a:rPr lang="en-GB" baseline="0" dirty="0"/>
              <a:t>And object detections and </a:t>
            </a:r>
            <a:r>
              <a:rPr lang="en-GB" baseline="0" dirty="0" err="1"/>
              <a:t>superpixels</a:t>
            </a:r>
            <a:r>
              <a:rPr lang="en-GB" baseline="0" dirty="0"/>
              <a:t> are additional inputs that we take in</a:t>
            </a:r>
          </a:p>
        </p:txBody>
      </p:sp>
      <p:sp>
        <p:nvSpPr>
          <p:cNvPr id="4" name="Slide Number Placeholder 3"/>
          <p:cNvSpPr>
            <a:spLocks noGrp="1"/>
          </p:cNvSpPr>
          <p:nvPr>
            <p:ph type="sldNum" sz="quarter" idx="10"/>
          </p:nvPr>
        </p:nvSpPr>
        <p:spPr/>
        <p:txBody>
          <a:bodyPr/>
          <a:lstStyle/>
          <a:p>
            <a:fld id="{E8E29B85-9B6E-4972-8219-386EB6CF3BB3}" type="slidenum">
              <a:rPr lang="en-ZA" smtClean="0"/>
              <a:t>15</a:t>
            </a:fld>
            <a:endParaRPr lang="en-ZA"/>
          </a:p>
        </p:txBody>
      </p:sp>
    </p:spTree>
    <p:extLst>
      <p:ext uri="{BB962C8B-B14F-4D97-AF65-F5344CB8AC3E}">
        <p14:creationId xmlns:p14="http://schemas.microsoft.com/office/powerpoint/2010/main" val="3398828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a:t>
            </a:r>
            <a:r>
              <a:rPr lang="en-GB" baseline="0" dirty="0"/>
              <a:t> see, that plain FCN produces quite noisy results</a:t>
            </a:r>
          </a:p>
          <a:p>
            <a:r>
              <a:rPr lang="en-GB" baseline="0" dirty="0"/>
              <a:t>And they are quite bad around image edges due to all of the max pooling that it does in the network</a:t>
            </a:r>
          </a:p>
          <a:p>
            <a:r>
              <a:rPr lang="en-GB" baseline="0" dirty="0"/>
              <a:t>Pairwise potentials give us a sharper output that adheres to image edges.</a:t>
            </a:r>
          </a:p>
          <a:p>
            <a:r>
              <a:rPr lang="en-GB" baseline="0" dirty="0" err="1"/>
              <a:t>Superpixel</a:t>
            </a:r>
            <a:r>
              <a:rPr lang="en-GB" baseline="0" dirty="0"/>
              <a:t> potentials get rid of some of the spurious noise (especially the big patches)</a:t>
            </a:r>
          </a:p>
          <a:p>
            <a:r>
              <a:rPr lang="en-GB" baseline="0" dirty="0"/>
              <a:t>And object detections help in the regions where we don’t have good </a:t>
            </a:r>
            <a:r>
              <a:rPr lang="en-GB" baseline="0" dirty="0" err="1"/>
              <a:t>unaries</a:t>
            </a:r>
            <a:r>
              <a:rPr lang="en-GB" baseline="0" dirty="0"/>
              <a:t>, like the bottom corner)</a:t>
            </a:r>
          </a:p>
        </p:txBody>
      </p:sp>
      <p:sp>
        <p:nvSpPr>
          <p:cNvPr id="4" name="Slide Number Placeholder 3"/>
          <p:cNvSpPr>
            <a:spLocks noGrp="1"/>
          </p:cNvSpPr>
          <p:nvPr>
            <p:ph type="sldNum" sz="quarter" idx="10"/>
          </p:nvPr>
        </p:nvSpPr>
        <p:spPr/>
        <p:txBody>
          <a:bodyPr/>
          <a:lstStyle/>
          <a:p>
            <a:fld id="{E8E29B85-9B6E-4972-8219-386EB6CF3BB3}" type="slidenum">
              <a:rPr lang="en-ZA" smtClean="0"/>
              <a:t>16</a:t>
            </a:fld>
            <a:endParaRPr lang="en-ZA"/>
          </a:p>
        </p:txBody>
      </p:sp>
    </p:spTree>
    <p:extLst>
      <p:ext uri="{BB962C8B-B14F-4D97-AF65-F5344CB8AC3E}">
        <p14:creationId xmlns:p14="http://schemas.microsoft.com/office/powerpoint/2010/main" val="201841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 can see that</a:t>
            </a:r>
            <a:r>
              <a:rPr lang="en-GB" baseline="0" dirty="0"/>
              <a:t> results, on the validation set, get better when we add these potentials in</a:t>
            </a:r>
          </a:p>
          <a:p>
            <a:r>
              <a:rPr lang="en-GB" baseline="0" dirty="0"/>
              <a:t>The improvement over FCN is quite large</a:t>
            </a:r>
          </a:p>
          <a:p>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17</a:t>
            </a:fld>
            <a:endParaRPr lang="en-ZA"/>
          </a:p>
        </p:txBody>
      </p:sp>
    </p:spTree>
    <p:extLst>
      <p:ext uri="{BB962C8B-B14F-4D97-AF65-F5344CB8AC3E}">
        <p14:creationId xmlns:p14="http://schemas.microsoft.com/office/powerpoint/2010/main" val="4158591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Higher Order</a:t>
            </a:r>
            <a:r>
              <a:rPr lang="en-ZA" baseline="0" dirty="0"/>
              <a:t> CRF was on top for about 3 months. Surpassed by methods using </a:t>
            </a:r>
            <a:r>
              <a:rPr lang="en-ZA" baseline="0" dirty="0" err="1"/>
              <a:t>ResNet</a:t>
            </a:r>
            <a:r>
              <a:rPr lang="en-ZA" baseline="0" dirty="0"/>
              <a:t>, our </a:t>
            </a:r>
            <a:r>
              <a:rPr lang="en-ZA" baseline="0" dirty="0" err="1"/>
              <a:t>unaries</a:t>
            </a:r>
            <a:r>
              <a:rPr lang="en-ZA" baseline="0" dirty="0"/>
              <a:t> were based on VGG</a:t>
            </a:r>
          </a:p>
          <a:p>
            <a:endParaRPr lang="en-ZA" baseline="0" dirty="0"/>
          </a:p>
          <a:p>
            <a:r>
              <a:rPr lang="en-ZA" baseline="0" dirty="0"/>
              <a:t>Last year, CRF-RNN with only pairwise terms was on top </a:t>
            </a:r>
          </a:p>
          <a:p>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18</a:t>
            </a:fld>
            <a:endParaRPr lang="en-ZA"/>
          </a:p>
        </p:txBody>
      </p:sp>
    </p:spTree>
    <p:extLst>
      <p:ext uri="{BB962C8B-B14F-4D97-AF65-F5344CB8AC3E}">
        <p14:creationId xmlns:p14="http://schemas.microsoft.com/office/powerpoint/2010/main" val="646912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Semantic segmentation</a:t>
            </a:r>
            <a:r>
              <a:rPr lang="en-ZA" baseline="0" dirty="0"/>
              <a:t> is now getting really good (we’ve been beaten on the </a:t>
            </a:r>
            <a:r>
              <a:rPr lang="en-ZA" baseline="0" dirty="0" err="1"/>
              <a:t>leaderboard</a:t>
            </a:r>
            <a:r>
              <a:rPr lang="en-ZA" baseline="0" dirty="0"/>
              <a:t>).</a:t>
            </a:r>
          </a:p>
          <a:p>
            <a:r>
              <a:rPr lang="en-ZA" baseline="0" dirty="0"/>
              <a:t>Recovering instances seems a more interesting problem</a:t>
            </a:r>
          </a:p>
          <a:p>
            <a:endParaRPr lang="en-ZA" baseline="0" dirty="0"/>
          </a:p>
          <a:p>
            <a:r>
              <a:rPr lang="en-ZA" baseline="0" dirty="0"/>
              <a:t>Standard semantic segmentation can’t tell you how many people there are</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19</a:t>
            </a:fld>
            <a:endParaRPr lang="en-ZA"/>
          </a:p>
        </p:txBody>
      </p:sp>
    </p:spTree>
    <p:extLst>
      <p:ext uri="{BB962C8B-B14F-4D97-AF65-F5344CB8AC3E}">
        <p14:creationId xmlns:p14="http://schemas.microsoft.com/office/powerpoint/2010/main" val="3453664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Semantic Segmentation is the task of labelling each pixel in an image with its</a:t>
            </a:r>
            <a:r>
              <a:rPr lang="en-ZA" baseline="0" dirty="0"/>
              <a:t> object class</a:t>
            </a:r>
          </a:p>
          <a:p>
            <a:r>
              <a:rPr lang="en-ZA" dirty="0"/>
              <a:t>And it has many applications, such as autonomous driving – since cars need to understand the environment</a:t>
            </a:r>
            <a:r>
              <a:rPr lang="en-ZA" baseline="0" dirty="0"/>
              <a:t> around them, image editing (for example, put the people in the image into focus), and assisting the partially sighted (which is a project underway in our lab)</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a:t>
            </a:fld>
            <a:endParaRPr lang="en-ZA"/>
          </a:p>
        </p:txBody>
      </p:sp>
    </p:spTree>
    <p:extLst>
      <p:ext uri="{BB962C8B-B14F-4D97-AF65-F5344CB8AC3E}">
        <p14:creationId xmlns:p14="http://schemas.microsoft.com/office/powerpoint/2010/main" val="296995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But on the other hand, we are using object detection information.</a:t>
            </a:r>
          </a:p>
          <a:p>
            <a:endParaRPr lang="en-ZA" dirty="0"/>
          </a:p>
          <a:p>
            <a:r>
              <a:rPr lang="en-ZA" dirty="0"/>
              <a:t>Object</a:t>
            </a:r>
            <a:r>
              <a:rPr lang="en-ZA" baseline="0" dirty="0"/>
              <a:t> detectors localise images, but do so on a very coarse scale.</a:t>
            </a:r>
          </a:p>
          <a:p>
            <a:r>
              <a:rPr lang="en-ZA" baseline="0" dirty="0"/>
              <a:t>A really simple hack, that works, is just to say:</a:t>
            </a:r>
          </a:p>
          <a:p>
            <a:r>
              <a:rPr lang="en-ZA" baseline="0" dirty="0"/>
              <a:t>“Each detection bounding box specifies a potential instance</a:t>
            </a:r>
          </a:p>
          <a:p>
            <a:r>
              <a:rPr lang="en-ZA" baseline="0" dirty="0"/>
              <a:t> If a segmentation lies within a bounding box, and they have the same label, then the pixels belong to the instance represented by that particular detection”</a:t>
            </a:r>
          </a:p>
          <a:p>
            <a:endParaRPr lang="en-ZA" baseline="0" dirty="0"/>
          </a:p>
          <a:p>
            <a:r>
              <a:rPr lang="en-ZA" baseline="0" dirty="0"/>
              <a:t>This actually works quite well</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20</a:t>
            </a:fld>
            <a:endParaRPr lang="en-ZA"/>
          </a:p>
        </p:txBody>
      </p:sp>
    </p:spTree>
    <p:extLst>
      <p:ext uri="{BB962C8B-B14F-4D97-AF65-F5344CB8AC3E}">
        <p14:creationId xmlns:p14="http://schemas.microsoft.com/office/powerpoint/2010/main" val="3588987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this is just an illustration of the whole thing, which we turn into an end-to-end</a:t>
            </a:r>
            <a:r>
              <a:rPr lang="en-ZA" baseline="0" dirty="0"/>
              <a:t> network</a:t>
            </a:r>
            <a:endParaRPr lang="en-ZA" dirty="0"/>
          </a:p>
          <a:p>
            <a:endParaRPr lang="en-ZA" dirty="0"/>
          </a:p>
          <a:p>
            <a:r>
              <a:rPr lang="en-ZA" sz="1200" i="0" kern="1200" dirty="0">
                <a:solidFill>
                  <a:schemeClr val="tx1"/>
                </a:solidFill>
                <a:effectLst/>
                <a:latin typeface="+mn-lt"/>
                <a:ea typeface="+mn-ea"/>
                <a:cs typeface="+mn-cs"/>
              </a:rPr>
              <a:t>We assume that each object detection represents a possible instance. </a:t>
            </a:r>
          </a:p>
          <a:p>
            <a:r>
              <a:rPr lang="en-ZA" sz="1200" i="0" kern="1200" dirty="0">
                <a:solidFill>
                  <a:schemeClr val="tx1"/>
                </a:solidFill>
                <a:effectLst/>
                <a:latin typeface="+mn-lt"/>
                <a:ea typeface="+mn-ea"/>
                <a:cs typeface="+mn-cs"/>
              </a:rPr>
              <a:t>Since there are </a:t>
            </a:r>
            <a:r>
              <a:rPr lang="en-ZA" sz="1200" i="1" kern="1200" dirty="0">
                <a:solidFill>
                  <a:schemeClr val="tx1"/>
                </a:solidFill>
                <a:effectLst/>
                <a:latin typeface="+mn-lt"/>
                <a:ea typeface="+mn-ea"/>
                <a:cs typeface="+mn-cs"/>
              </a:rPr>
              <a:t>D </a:t>
            </a:r>
            <a:r>
              <a:rPr lang="en-ZA" sz="1200" i="0" kern="1200" dirty="0">
                <a:solidFill>
                  <a:schemeClr val="tx1"/>
                </a:solidFill>
                <a:effectLst/>
                <a:latin typeface="+mn-lt"/>
                <a:ea typeface="+mn-ea"/>
                <a:cs typeface="+mn-cs"/>
              </a:rPr>
              <a:t>object detections (where </a:t>
            </a:r>
            <a:r>
              <a:rPr lang="en-ZA" sz="1200" i="1" kern="1200" dirty="0">
                <a:solidFill>
                  <a:schemeClr val="tx1"/>
                </a:solidFill>
                <a:effectLst/>
                <a:latin typeface="+mn-lt"/>
                <a:ea typeface="+mn-ea"/>
                <a:cs typeface="+mn-cs"/>
              </a:rPr>
              <a:t>D </a:t>
            </a:r>
            <a:r>
              <a:rPr lang="en-ZA" sz="1200" i="0" kern="1200" dirty="0">
                <a:solidFill>
                  <a:schemeClr val="tx1"/>
                </a:solidFill>
                <a:effectLst/>
                <a:latin typeface="+mn-lt"/>
                <a:ea typeface="+mn-ea"/>
                <a:cs typeface="+mn-cs"/>
              </a:rPr>
              <a:t>varies for every image), and some</a:t>
            </a:r>
            <a:br>
              <a:rPr lang="en-ZA" sz="1200" i="0" kern="1200" dirty="0">
                <a:solidFill>
                  <a:schemeClr val="tx1"/>
                </a:solidFill>
                <a:effectLst/>
                <a:latin typeface="+mn-lt"/>
                <a:ea typeface="+mn-ea"/>
                <a:cs typeface="+mn-cs"/>
              </a:rPr>
            </a:br>
            <a:r>
              <a:rPr lang="en-ZA" sz="1200" i="0" kern="1200" dirty="0">
                <a:solidFill>
                  <a:schemeClr val="tx1"/>
                </a:solidFill>
                <a:effectLst/>
                <a:latin typeface="+mn-lt"/>
                <a:ea typeface="+mn-ea"/>
                <a:cs typeface="+mn-cs"/>
              </a:rPr>
              <a:t>pixels do not belong to any object instance, but are part of the background, we have a labelling problem involving </a:t>
            </a:r>
            <a:r>
              <a:rPr lang="en-ZA" sz="1200" i="1" kern="1200" dirty="0">
                <a:solidFill>
                  <a:schemeClr val="tx1"/>
                </a:solidFill>
                <a:effectLst/>
                <a:latin typeface="+mn-lt"/>
                <a:ea typeface="+mn-ea"/>
                <a:cs typeface="+mn-cs"/>
              </a:rPr>
              <a:t>D</a:t>
            </a:r>
            <a:r>
              <a:rPr lang="en-ZA" sz="1200" i="0" kern="1200" dirty="0">
                <a:solidFill>
                  <a:schemeClr val="tx1"/>
                </a:solidFill>
                <a:effectLst/>
                <a:latin typeface="+mn-lt"/>
                <a:ea typeface="+mn-ea"/>
                <a:cs typeface="+mn-cs"/>
              </a:rPr>
              <a:t>+ 1 labels in our instance segmentation output.</a:t>
            </a:r>
          </a:p>
          <a:p>
            <a:r>
              <a:rPr lang="en-ZA" sz="1200" i="0" kern="1200" dirty="0">
                <a:solidFill>
                  <a:schemeClr val="tx1"/>
                </a:solidFill>
                <a:effectLst/>
                <a:latin typeface="+mn-lt"/>
                <a:ea typeface="+mn-ea"/>
                <a:cs typeface="+mn-cs"/>
              </a:rPr>
              <a:t>This</a:t>
            </a:r>
            <a:r>
              <a:rPr lang="en-ZA" sz="1200" i="0" kern="1200" baseline="0" dirty="0">
                <a:solidFill>
                  <a:schemeClr val="tx1"/>
                </a:solidFill>
                <a:effectLst/>
                <a:latin typeface="+mn-lt"/>
                <a:ea typeface="+mn-ea"/>
                <a:cs typeface="+mn-cs"/>
              </a:rPr>
              <a:t> D is going to be different for every image</a:t>
            </a:r>
            <a:endParaRPr lang="en-ZA" sz="1200" i="0" kern="1200" dirty="0">
              <a:solidFill>
                <a:schemeClr val="tx1"/>
              </a:solidFill>
              <a:effectLst/>
              <a:latin typeface="+mn-lt"/>
              <a:ea typeface="+mn-ea"/>
              <a:cs typeface="+mn-cs"/>
            </a:endParaRPr>
          </a:p>
          <a:p>
            <a:endParaRPr lang="en-ZA" sz="1200" i="0" kern="1200" dirty="0">
              <a:solidFill>
                <a:schemeClr val="tx1"/>
              </a:solidFill>
              <a:effectLst/>
              <a:latin typeface="+mn-lt"/>
              <a:ea typeface="+mn-ea"/>
              <a:cs typeface="+mn-cs"/>
            </a:endParaRPr>
          </a:p>
          <a:p>
            <a:r>
              <a:rPr lang="en-ZA" sz="1200" i="0" kern="1200" dirty="0">
                <a:solidFill>
                  <a:schemeClr val="tx1"/>
                </a:solidFill>
                <a:effectLst/>
                <a:latin typeface="+mn-lt"/>
                <a:ea typeface="+mn-ea"/>
                <a:cs typeface="+mn-cs"/>
              </a:rPr>
              <a:t>If a pixel falls within the bounding</a:t>
            </a:r>
            <a:r>
              <a:rPr lang="en-ZA" sz="1200" i="0" kern="1200" baseline="0" dirty="0">
                <a:solidFill>
                  <a:schemeClr val="tx1"/>
                </a:solidFill>
                <a:effectLst/>
                <a:latin typeface="+mn-lt"/>
                <a:ea typeface="+mn-ea"/>
                <a:cs typeface="+mn-cs"/>
              </a:rPr>
              <a:t> box of a detection, we assign the pixel to that instance with an [</a:t>
            </a:r>
            <a:r>
              <a:rPr lang="en-ZA" sz="1200" i="0" kern="1200" baseline="0" dirty="0" err="1">
                <a:solidFill>
                  <a:schemeClr val="tx1"/>
                </a:solidFill>
                <a:effectLst/>
                <a:latin typeface="+mn-lt"/>
                <a:ea typeface="+mn-ea"/>
                <a:cs typeface="+mn-cs"/>
              </a:rPr>
              <a:t>unnormalised</a:t>
            </a:r>
            <a:r>
              <a:rPr lang="en-ZA" sz="1200" i="0" kern="1200" baseline="0" dirty="0">
                <a:solidFill>
                  <a:schemeClr val="tx1"/>
                </a:solidFill>
                <a:effectLst/>
                <a:latin typeface="+mn-lt"/>
                <a:ea typeface="+mn-ea"/>
                <a:cs typeface="+mn-cs"/>
              </a:rPr>
              <a:t>] probability that is proportional to the rescored detection and semantic segmentation confidence.</a:t>
            </a:r>
            <a:endParaRPr lang="en-ZA" sz="1200" i="0" kern="1200" dirty="0">
              <a:solidFill>
                <a:schemeClr val="tx1"/>
              </a:solidFill>
              <a:effectLst/>
              <a:latin typeface="+mn-lt"/>
              <a:ea typeface="+mn-ea"/>
              <a:cs typeface="+mn-cs"/>
            </a:endParaRPr>
          </a:p>
          <a:p>
            <a:r>
              <a:rPr lang="en-ZA" sz="1200" i="0" kern="1200" dirty="0">
                <a:solidFill>
                  <a:schemeClr val="tx1"/>
                </a:solidFill>
                <a:effectLst/>
                <a:latin typeface="+mn-lt"/>
                <a:ea typeface="+mn-ea"/>
                <a:cs typeface="+mn-cs"/>
              </a:rPr>
              <a:t>If</a:t>
            </a:r>
            <a:r>
              <a:rPr lang="en-ZA" sz="1200" i="0" kern="1200" baseline="0" dirty="0">
                <a:solidFill>
                  <a:schemeClr val="tx1"/>
                </a:solidFill>
                <a:effectLst/>
                <a:latin typeface="+mn-lt"/>
                <a:ea typeface="+mn-ea"/>
                <a:cs typeface="+mn-cs"/>
              </a:rPr>
              <a:t> you now just take the </a:t>
            </a:r>
            <a:r>
              <a:rPr lang="en-ZA" sz="1200" i="0" kern="1200" baseline="0" dirty="0" err="1">
                <a:solidFill>
                  <a:schemeClr val="tx1"/>
                </a:solidFill>
                <a:effectLst/>
                <a:latin typeface="+mn-lt"/>
                <a:ea typeface="+mn-ea"/>
                <a:cs typeface="+mn-cs"/>
              </a:rPr>
              <a:t>argmax</a:t>
            </a:r>
            <a:r>
              <a:rPr lang="en-ZA" sz="1200" i="0" kern="1200" baseline="0" dirty="0">
                <a:solidFill>
                  <a:schemeClr val="tx1"/>
                </a:solidFill>
                <a:effectLst/>
                <a:latin typeface="+mn-lt"/>
                <a:ea typeface="+mn-ea"/>
                <a:cs typeface="+mn-cs"/>
              </a:rPr>
              <a:t> of this, then you get a really blocky instance segmentation coming out, as shown in the bottom right.</a:t>
            </a:r>
          </a:p>
          <a:p>
            <a:endParaRPr lang="en-ZA" sz="1200" i="0" kern="1200" baseline="0" dirty="0">
              <a:solidFill>
                <a:schemeClr val="tx1"/>
              </a:solidFill>
              <a:effectLst/>
              <a:latin typeface="+mn-lt"/>
              <a:ea typeface="+mn-ea"/>
              <a:cs typeface="+mn-cs"/>
            </a:endParaRPr>
          </a:p>
          <a:p>
            <a:r>
              <a:rPr lang="en-ZA" sz="1200" i="0" kern="1200" baseline="0" dirty="0">
                <a:solidFill>
                  <a:schemeClr val="tx1"/>
                </a:solidFill>
                <a:effectLst/>
                <a:latin typeface="+mn-lt"/>
                <a:ea typeface="+mn-ea"/>
                <a:cs typeface="+mn-cs"/>
              </a:rPr>
              <a:t>So now to ameliorate this issue somewhat, we run it through another CRF with only pairwise terms, using the same spatial and appearance consistency priors. And then we can deal with occluding objects of the same class provided that they look a bit different. </a:t>
            </a:r>
          </a:p>
          <a:p>
            <a:endParaRPr lang="en-ZA" sz="1200" i="0" kern="1200" dirty="0">
              <a:solidFill>
                <a:schemeClr val="tx1"/>
              </a:solidFill>
              <a:effectLst/>
              <a:latin typeface="+mn-lt"/>
              <a:ea typeface="+mn-ea"/>
              <a:cs typeface="+mn-cs"/>
            </a:endParaRPr>
          </a:p>
          <a:p>
            <a:r>
              <a:rPr lang="en-ZA" sz="1200" i="0" kern="1200" dirty="0">
                <a:solidFill>
                  <a:schemeClr val="tx1"/>
                </a:solidFill>
                <a:effectLst/>
                <a:latin typeface="+mn-lt"/>
                <a:ea typeface="+mn-ea"/>
                <a:cs typeface="+mn-cs"/>
              </a:rPr>
              <a:t>==</a:t>
            </a:r>
          </a:p>
          <a:p>
            <a:r>
              <a:rPr lang="en-ZA" sz="1200" i="0" kern="1200" dirty="0">
                <a:solidFill>
                  <a:schemeClr val="tx1"/>
                </a:solidFill>
                <a:effectLst/>
                <a:latin typeface="+mn-lt"/>
                <a:ea typeface="+mn-ea"/>
                <a:cs typeface="+mn-cs"/>
              </a:rPr>
              <a:t>This</a:t>
            </a:r>
            <a:r>
              <a:rPr lang="en-ZA" sz="1200" i="0" kern="1200" baseline="0" dirty="0">
                <a:solidFill>
                  <a:schemeClr val="tx1"/>
                </a:solidFill>
                <a:effectLst/>
                <a:latin typeface="+mn-lt"/>
                <a:ea typeface="+mn-ea"/>
                <a:cs typeface="+mn-cs"/>
              </a:rPr>
              <a:t> was initially implemented as a Python layer in </a:t>
            </a:r>
            <a:r>
              <a:rPr lang="en-ZA" sz="1200" i="0" kern="1200" baseline="0" dirty="0" err="1">
                <a:solidFill>
                  <a:schemeClr val="tx1"/>
                </a:solidFill>
                <a:effectLst/>
                <a:latin typeface="+mn-lt"/>
                <a:ea typeface="+mn-ea"/>
                <a:cs typeface="+mn-cs"/>
              </a:rPr>
              <a:t>Caffe</a:t>
            </a:r>
            <a:r>
              <a:rPr lang="en-ZA" sz="1200" i="0" kern="1200" baseline="0" dirty="0">
                <a:solidFill>
                  <a:schemeClr val="tx1"/>
                </a:solidFill>
                <a:effectLst/>
                <a:latin typeface="+mn-lt"/>
                <a:ea typeface="+mn-ea"/>
                <a:cs typeface="+mn-cs"/>
              </a:rPr>
              <a:t>, since it is quick to code this up</a:t>
            </a:r>
          </a:p>
          <a:p>
            <a:r>
              <a:rPr lang="en-ZA" sz="1200" i="0" kern="1200" baseline="0" dirty="0">
                <a:solidFill>
                  <a:schemeClr val="tx1"/>
                </a:solidFill>
                <a:effectLst/>
                <a:latin typeface="+mn-lt"/>
                <a:ea typeface="+mn-ea"/>
                <a:cs typeface="+mn-cs"/>
              </a:rPr>
              <a:t>It has then subsequently been made into a C++ layer</a:t>
            </a:r>
          </a:p>
          <a:p>
            <a:r>
              <a:rPr lang="en-ZA" sz="1200" i="0" kern="1200" baseline="0" dirty="0">
                <a:solidFill>
                  <a:schemeClr val="tx1"/>
                </a:solidFill>
                <a:effectLst/>
                <a:latin typeface="+mn-lt"/>
                <a:ea typeface="+mn-ea"/>
                <a:cs typeface="+mn-cs"/>
              </a:rPr>
              <a:t>CRF layers also needed some modifications</a:t>
            </a:r>
          </a:p>
          <a:p>
            <a:r>
              <a:rPr lang="en-ZA" sz="1200" i="0" kern="1200" baseline="0" dirty="0">
                <a:solidFill>
                  <a:schemeClr val="tx1"/>
                </a:solidFill>
                <a:effectLst/>
                <a:latin typeface="+mn-lt"/>
                <a:ea typeface="+mn-ea"/>
                <a:cs typeface="+mn-cs"/>
              </a:rPr>
              <a:t>Dynamic number of inputs on each iteration, so this affects the forward and backward passes</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21</a:t>
            </a:fld>
            <a:endParaRPr lang="en-ZA"/>
          </a:p>
        </p:txBody>
      </p:sp>
    </p:spTree>
    <p:extLst>
      <p:ext uri="{BB962C8B-B14F-4D97-AF65-F5344CB8AC3E}">
        <p14:creationId xmlns:p14="http://schemas.microsoft.com/office/powerpoint/2010/main" val="935402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a:t>
            </a:r>
            <a:r>
              <a:rPr lang="en-ZA" baseline="0" dirty="0"/>
              <a:t> this is what it looks like in some maths</a:t>
            </a:r>
          </a:p>
          <a:p>
            <a:r>
              <a:rPr lang="en-ZA" baseline="0" dirty="0"/>
              <a:t>The key part is that we assign pixels to the instance corresponding to a detection in a soft manner</a:t>
            </a:r>
          </a:p>
          <a:p>
            <a:r>
              <a:rPr lang="en-ZA" baseline="0" dirty="0"/>
              <a:t>This allows everything to be differentiable</a:t>
            </a:r>
          </a:p>
          <a:p>
            <a:endParaRPr lang="en-ZA" baseline="0" dirty="0"/>
          </a:p>
          <a:p>
            <a:r>
              <a:rPr lang="en-ZA" baseline="0" dirty="0"/>
              <a:t>X – random variables showing semantic class. K+1 labels, where K is number of foreground classes</a:t>
            </a:r>
          </a:p>
          <a:p>
            <a:r>
              <a:rPr lang="en-ZA" baseline="0" dirty="0"/>
              <a:t>Y – random variables denoting object detections. D detections in an image</a:t>
            </a:r>
          </a:p>
          <a:p>
            <a:r>
              <a:rPr lang="en-ZA" baseline="0" dirty="0"/>
              <a:t>V – random variables denoting instances.. D + 1 labels. D is the number of detections. </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22</a:t>
            </a:fld>
            <a:endParaRPr lang="en-ZA"/>
          </a:p>
        </p:txBody>
      </p:sp>
    </p:spTree>
    <p:extLst>
      <p:ext uri="{BB962C8B-B14F-4D97-AF65-F5344CB8AC3E}">
        <p14:creationId xmlns:p14="http://schemas.microsoft.com/office/powerpoint/2010/main" val="1370130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Evaluation is the same as</a:t>
            </a:r>
            <a:r>
              <a:rPr lang="en-ZA" baseline="0" dirty="0"/>
              <a:t> object detection.</a:t>
            </a:r>
          </a:p>
          <a:p>
            <a:r>
              <a:rPr lang="en-ZA" baseline="0" dirty="0"/>
              <a:t>Using average precision.</a:t>
            </a:r>
          </a:p>
          <a:p>
            <a:r>
              <a:rPr lang="en-ZA" baseline="0" dirty="0"/>
              <a:t>More of a ranking metric</a:t>
            </a:r>
          </a:p>
          <a:p>
            <a:endParaRPr lang="en-ZA" baseline="0" dirty="0"/>
          </a:p>
          <a:p>
            <a:r>
              <a:rPr lang="en-ZA" baseline="0" dirty="0"/>
              <a:t>Have to find instances. But you have to give them a score as well. And then final AP result is based on the ranking, as well as your correctness</a:t>
            </a:r>
          </a:p>
          <a:p>
            <a:endParaRPr lang="en-ZA" baseline="0" dirty="0"/>
          </a:p>
          <a:p>
            <a:r>
              <a:rPr lang="en-ZA" baseline="0" dirty="0"/>
              <a:t>In the case of Instance Segmentation, a segmentation is considered correct if the </a:t>
            </a:r>
            <a:r>
              <a:rPr lang="en-ZA" baseline="0" dirty="0" err="1"/>
              <a:t>IoU</a:t>
            </a:r>
            <a:r>
              <a:rPr lang="en-ZA" baseline="0" dirty="0"/>
              <a:t> between the predicted segmentation and ground truth is above a certain threshold. Here we vary it from 0.5 to 0.9 in increments of 0.1.</a:t>
            </a:r>
          </a:p>
          <a:p>
            <a:endParaRPr lang="en-ZA" baseline="0" dirty="0"/>
          </a:p>
          <a:p>
            <a:r>
              <a:rPr lang="en-ZA" baseline="0" dirty="0"/>
              <a:t>Have two baselines.</a:t>
            </a:r>
          </a:p>
          <a:p>
            <a:r>
              <a:rPr lang="en-ZA" baseline="0" dirty="0"/>
              <a:t>One without any higher order potentials at all. Use original detection scores.</a:t>
            </a:r>
          </a:p>
          <a:p>
            <a:r>
              <a:rPr lang="en-ZA" baseline="0" dirty="0"/>
              <a:t>Second baseline, we use higher order potentials to improve our segmentations, but not rescore the detections.</a:t>
            </a:r>
          </a:p>
          <a:p>
            <a:r>
              <a:rPr lang="en-ZA" baseline="0" dirty="0"/>
              <a:t>Final version, we rescore our detections as well. </a:t>
            </a:r>
          </a:p>
          <a:p>
            <a:endParaRPr lang="en-ZA" baseline="0" dirty="0"/>
          </a:p>
          <a:p>
            <a:r>
              <a:rPr lang="en-ZA" baseline="0" dirty="0"/>
              <a:t>So in short, the improvement from the top to the bottom row is because of the higher order detection potential</a:t>
            </a:r>
          </a:p>
        </p:txBody>
      </p:sp>
      <p:sp>
        <p:nvSpPr>
          <p:cNvPr id="4" name="Slide Number Placeholder 3"/>
          <p:cNvSpPr>
            <a:spLocks noGrp="1"/>
          </p:cNvSpPr>
          <p:nvPr>
            <p:ph type="sldNum" sz="quarter" idx="10"/>
          </p:nvPr>
        </p:nvSpPr>
        <p:spPr/>
        <p:txBody>
          <a:bodyPr/>
          <a:lstStyle/>
          <a:p>
            <a:fld id="{E8E29B85-9B6E-4972-8219-386EB6CF3BB3}" type="slidenum">
              <a:rPr lang="en-ZA" smtClean="0"/>
              <a:t>23</a:t>
            </a:fld>
            <a:endParaRPr lang="en-ZA"/>
          </a:p>
        </p:txBody>
      </p:sp>
    </p:spTree>
    <p:extLst>
      <p:ext uri="{BB962C8B-B14F-4D97-AF65-F5344CB8AC3E}">
        <p14:creationId xmlns:p14="http://schemas.microsoft.com/office/powerpoint/2010/main" val="1466602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We do better then other methods</a:t>
            </a:r>
          </a:p>
          <a:p>
            <a:endParaRPr lang="en-ZA" dirty="0"/>
          </a:p>
          <a:p>
            <a:r>
              <a:rPr lang="en-ZA" dirty="0"/>
              <a:t>This</a:t>
            </a:r>
            <a:r>
              <a:rPr lang="en-ZA" baseline="0" dirty="0"/>
              <a:t> table was made for the BMVC deadline</a:t>
            </a:r>
          </a:p>
          <a:p>
            <a:r>
              <a:rPr lang="en-ZA" baseline="0" dirty="0"/>
              <a:t>At CVPR, there was a paper that did better than this, but not at a threshold of 0.9</a:t>
            </a:r>
          </a:p>
          <a:p>
            <a:r>
              <a:rPr lang="en-ZA" baseline="0" dirty="0"/>
              <a:t>In fact, their advantage over our method decreased the higher the threshold</a:t>
            </a:r>
          </a:p>
          <a:p>
            <a:r>
              <a:rPr lang="en-ZA" baseline="0" dirty="0"/>
              <a:t>So because we start off with good semantic segmentations, our results are often more detailed and accurate.</a:t>
            </a:r>
          </a:p>
          <a:p>
            <a:r>
              <a:rPr lang="en-ZA" baseline="0" dirty="0"/>
              <a:t>This is what you need to for high thresholds</a:t>
            </a:r>
          </a:p>
          <a:p>
            <a:r>
              <a:rPr lang="en-ZA" baseline="0" dirty="0"/>
              <a:t>And this is where we do the best.</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24</a:t>
            </a:fld>
            <a:endParaRPr lang="en-ZA"/>
          </a:p>
        </p:txBody>
      </p:sp>
    </p:spTree>
    <p:extLst>
      <p:ext uri="{BB962C8B-B14F-4D97-AF65-F5344CB8AC3E}">
        <p14:creationId xmlns:p14="http://schemas.microsoft.com/office/powerpoint/2010/main" val="128565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Bicycle image</a:t>
            </a:r>
          </a:p>
          <a:p>
            <a:pPr marL="0" marR="0" indent="0" algn="l" defTabSz="914400" rtl="0" eaLnBrk="1" fontAlgn="auto" latinLnBrk="0" hangingPunct="1">
              <a:lnSpc>
                <a:spcPct val="100000"/>
              </a:lnSpc>
              <a:spcBef>
                <a:spcPts val="0"/>
              </a:spcBef>
              <a:spcAft>
                <a:spcPts val="0"/>
              </a:spcAft>
              <a:buClrTx/>
              <a:buSzTx/>
              <a:buFontTx/>
              <a:buNone/>
              <a:tabLst/>
              <a:defRPr/>
            </a:pPr>
            <a:r>
              <a:rPr lang="en-ZA" baseline="0" dirty="0"/>
              <a:t>So we </a:t>
            </a:r>
            <a:r>
              <a:rPr lang="en-ZA" baseline="0" dirty="0" err="1"/>
              <a:t>couldn</a:t>
            </a:r>
            <a:r>
              <a:rPr lang="en-ZA" dirty="0" err="1"/>
              <a:t>Detection</a:t>
            </a:r>
            <a:r>
              <a:rPr lang="en-ZA" baseline="0" dirty="0"/>
              <a:t> didn’t cover the persons leg</a:t>
            </a:r>
          </a:p>
          <a:p>
            <a:r>
              <a:rPr lang="en-ZA" baseline="0" dirty="0"/>
              <a:t>’t get it as an instance</a:t>
            </a:r>
          </a:p>
          <a:p>
            <a:r>
              <a:rPr lang="en-ZA" baseline="0" dirty="0"/>
              <a:t>A limitation of our method</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25</a:t>
            </a:fld>
            <a:endParaRPr lang="en-ZA"/>
          </a:p>
        </p:txBody>
      </p:sp>
    </p:spTree>
    <p:extLst>
      <p:ext uri="{BB962C8B-B14F-4D97-AF65-F5344CB8AC3E}">
        <p14:creationId xmlns:p14="http://schemas.microsoft.com/office/powerpoint/2010/main" val="1921972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Sheep look very simila</a:t>
            </a:r>
            <a:r>
              <a:rPr lang="en-ZA" baseline="0" dirty="0"/>
              <a:t>r to each other</a:t>
            </a:r>
          </a:p>
          <a:p>
            <a:r>
              <a:rPr lang="en-ZA" baseline="0" dirty="0"/>
              <a:t>So it becomes very difficult to distinguish instances based on how they look (which is essentially what the pairwise terms of the CRF are doing).</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26</a:t>
            </a:fld>
            <a:endParaRPr lang="en-ZA"/>
          </a:p>
        </p:txBody>
      </p:sp>
    </p:spTree>
    <p:extLst>
      <p:ext uri="{BB962C8B-B14F-4D97-AF65-F5344CB8AC3E}">
        <p14:creationId xmlns:p14="http://schemas.microsoft.com/office/powerpoint/2010/main" val="378265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in case you thought</a:t>
            </a:r>
            <a:r>
              <a:rPr lang="en-ZA" baseline="0" dirty="0"/>
              <a:t> there’s something unique about sheep</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27</a:t>
            </a:fld>
            <a:endParaRPr lang="en-ZA"/>
          </a:p>
        </p:txBody>
      </p:sp>
    </p:spTree>
    <p:extLst>
      <p:ext uri="{BB962C8B-B14F-4D97-AF65-F5344CB8AC3E}">
        <p14:creationId xmlns:p14="http://schemas.microsoft.com/office/powerpoint/2010/main" val="65049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in case you thought</a:t>
            </a:r>
            <a:r>
              <a:rPr lang="en-ZA" baseline="0" dirty="0"/>
              <a:t> there’s something unique about sheep</a:t>
            </a:r>
            <a:endParaRPr lang="en-ZA" dirty="0"/>
          </a:p>
        </p:txBody>
      </p:sp>
      <p:sp>
        <p:nvSpPr>
          <p:cNvPr id="4" name="Slide Number Placeholder 3"/>
          <p:cNvSpPr>
            <a:spLocks noGrp="1"/>
          </p:cNvSpPr>
          <p:nvPr>
            <p:ph type="sldNum" sz="quarter" idx="10"/>
          </p:nvPr>
        </p:nvSpPr>
        <p:spPr/>
        <p:txBody>
          <a:bodyPr/>
          <a:lstStyle/>
          <a:p>
            <a:fld id="{E8E29B85-9B6E-4972-8219-386EB6CF3BB3}" type="slidenum">
              <a:rPr lang="en-ZA" smtClean="0"/>
              <a:t>28</a:t>
            </a:fld>
            <a:endParaRPr lang="en-ZA"/>
          </a:p>
        </p:txBody>
      </p:sp>
    </p:spTree>
    <p:extLst>
      <p:ext uri="{BB962C8B-B14F-4D97-AF65-F5344CB8AC3E}">
        <p14:creationId xmlns:p14="http://schemas.microsoft.com/office/powerpoint/2010/main" val="1385093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30</a:t>
            </a:fld>
            <a:endParaRPr lang="en-ZA"/>
          </a:p>
        </p:txBody>
      </p:sp>
    </p:spTree>
    <p:extLst>
      <p:ext uri="{BB962C8B-B14F-4D97-AF65-F5344CB8AC3E}">
        <p14:creationId xmlns:p14="http://schemas.microsoft.com/office/powerpoint/2010/main" val="370283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GB" baseline="0" dirty="0"/>
              <a:t> key idea for performing Semantic Segmentation with CNNs are Fully Convolutional Networks.</a:t>
            </a:r>
          </a:p>
          <a:p>
            <a:endParaRPr lang="en-GB" baseline="0" dirty="0"/>
          </a:p>
          <a:p>
            <a:r>
              <a:rPr lang="en-GB" baseline="0" dirty="0"/>
              <a:t>Standard CNNs trained on ImageNet map a 224x224 image to a distribution of scores for each label in the dataset. However, fully-connected layers found at the end of a CNN are equivalent to a convolution where the size of the filter is the size of the input feature map.</a:t>
            </a:r>
          </a:p>
          <a:p>
            <a:endParaRPr lang="en-GB" baseline="0" dirty="0"/>
          </a:p>
          <a:p>
            <a:r>
              <a:rPr lang="en-GB" baseline="0" dirty="0"/>
              <a:t>By converting fully connected layers into convolutional ones, we can process input images of any size. However, due to max-pooling in the network, our output is a low resolution version. In the original FCN paper, they perform bilinear </a:t>
            </a:r>
            <a:r>
              <a:rPr lang="en-GB" baseline="0" dirty="0" err="1"/>
              <a:t>upsampling</a:t>
            </a:r>
            <a:r>
              <a:rPr lang="en-GB" baseline="0" dirty="0"/>
              <a:t> at the end.</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3</a:t>
            </a:fld>
            <a:endParaRPr lang="en-ZA"/>
          </a:p>
        </p:txBody>
      </p:sp>
    </p:spTree>
    <p:extLst>
      <p:ext uri="{BB962C8B-B14F-4D97-AF65-F5344CB8AC3E}">
        <p14:creationId xmlns:p14="http://schemas.microsoft.com/office/powerpoint/2010/main" val="371555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Although</a:t>
            </a:r>
            <a:r>
              <a:rPr lang="en-GB" baseline="0" dirty="0"/>
              <a:t> FCNs exploit the power of deep networks and CNNs, they still classify each pixel of an image independently.</a:t>
            </a:r>
          </a:p>
          <a:p>
            <a:endParaRPr lang="en-GB" baseline="0" dirty="0"/>
          </a:p>
          <a:p>
            <a:r>
              <a:rPr lang="en-GB" baseline="0" dirty="0"/>
              <a:t>However, we actually want to do structured prediction here, since the pixels are interrelated with each other. For example, if I know that one pixel is sheep, then it is likely that the pixel next to it is probably a sheep too. </a:t>
            </a:r>
          </a:p>
          <a:p>
            <a:endParaRPr lang="en-GB" baseline="0" dirty="0"/>
          </a:p>
          <a:p>
            <a:r>
              <a:rPr lang="en-GB" baseline="0" dirty="0"/>
              <a:t>Conditional Random Fields have been used to incorporate this prior knowledge in the past before, long before deep learning. It is possible to take the output of FCN and apply a CRF as post-processing, but we would prefer to do everything end-to-end instead.</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4</a:t>
            </a:fld>
            <a:endParaRPr lang="en-ZA"/>
          </a:p>
        </p:txBody>
      </p:sp>
    </p:spTree>
    <p:extLst>
      <p:ext uri="{BB962C8B-B14F-4D97-AF65-F5344CB8AC3E}">
        <p14:creationId xmlns:p14="http://schemas.microsoft.com/office/powerpoint/2010/main" val="3761484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just</a:t>
            </a:r>
            <a:r>
              <a:rPr lang="en-GB" baseline="0" dirty="0"/>
              <a:t> a bit of intro to CRFs.</a:t>
            </a:r>
          </a:p>
          <a:p>
            <a:r>
              <a:rPr lang="en-GB" baseline="0" dirty="0"/>
              <a:t>We define a discrete random variable for every pixel in the image</a:t>
            </a:r>
          </a:p>
          <a:p>
            <a:r>
              <a:rPr lang="en-GB" baseline="0" dirty="0"/>
              <a:t>This random variable can take on a value from our label set</a:t>
            </a:r>
          </a:p>
          <a:p>
            <a:r>
              <a:rPr lang="en-GB" baseline="0" dirty="0"/>
              <a:t>Random variables are connected to each other to form a field.</a:t>
            </a:r>
          </a:p>
          <a:p>
            <a:r>
              <a:rPr lang="en-GB" baseline="0" dirty="0"/>
              <a:t>We are interested in the most probable assignment</a:t>
            </a:r>
          </a:p>
        </p:txBody>
      </p:sp>
      <p:sp>
        <p:nvSpPr>
          <p:cNvPr id="4" name="Slide Number Placeholder 3"/>
          <p:cNvSpPr>
            <a:spLocks noGrp="1"/>
          </p:cNvSpPr>
          <p:nvPr>
            <p:ph type="sldNum" sz="quarter" idx="10"/>
          </p:nvPr>
        </p:nvSpPr>
        <p:spPr/>
        <p:txBody>
          <a:bodyPr/>
          <a:lstStyle/>
          <a:p>
            <a:fld id="{E8E29B85-9B6E-4972-8219-386EB6CF3BB3}" type="slidenum">
              <a:rPr lang="en-ZA" smtClean="0"/>
              <a:t>5</a:t>
            </a:fld>
            <a:endParaRPr lang="en-ZA"/>
          </a:p>
        </p:txBody>
      </p:sp>
    </p:spTree>
    <p:extLst>
      <p:ext uri="{BB962C8B-B14F-4D97-AF65-F5344CB8AC3E}">
        <p14:creationId xmlns:p14="http://schemas.microsoft.com/office/powerpoint/2010/main" val="66030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probability of an assignment</a:t>
            </a:r>
            <a:r>
              <a:rPr lang="en-GB" baseline="0" dirty="0"/>
              <a:t> is related to the energy of the CRF, since the CRF defines a Gibbs distribution</a:t>
            </a:r>
          </a:p>
          <a:p>
            <a:r>
              <a:rPr lang="en-GB" baseline="0" dirty="0"/>
              <a:t>Each configuration of random variables has an energy associated with it</a:t>
            </a:r>
          </a:p>
          <a:p>
            <a:r>
              <a:rPr lang="en-GB" baseline="0" dirty="0"/>
              <a:t>And the most probable configuration is that with the lowest energy</a:t>
            </a:r>
          </a:p>
          <a:p>
            <a:endParaRPr lang="en-GB" baseline="0" dirty="0"/>
          </a:p>
          <a:p>
            <a:r>
              <a:rPr lang="en-GB" baseline="0" dirty="0"/>
              <a:t>The energies functions are defined by us</a:t>
            </a:r>
          </a:p>
          <a:p>
            <a:r>
              <a:rPr lang="en-GB" baseline="0" dirty="0"/>
              <a:t>Part of it is data driven</a:t>
            </a:r>
          </a:p>
          <a:p>
            <a:r>
              <a:rPr lang="en-GB" baseline="0" dirty="0"/>
              <a:t>Other parts encode our own priors</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6</a:t>
            </a:fld>
            <a:endParaRPr lang="en-ZA"/>
          </a:p>
        </p:txBody>
      </p:sp>
    </p:spTree>
    <p:extLst>
      <p:ext uri="{BB962C8B-B14F-4D97-AF65-F5344CB8AC3E}">
        <p14:creationId xmlns:p14="http://schemas.microsoft.com/office/powerpoint/2010/main" val="13735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Energies</a:t>
            </a:r>
            <a:r>
              <a:rPr lang="en-GB" baseline="0" dirty="0"/>
              <a:t> are defined over cliques of random variables</a:t>
            </a:r>
          </a:p>
          <a:p>
            <a:r>
              <a:rPr lang="en-GB" baseline="0" dirty="0"/>
              <a:t>A clique is a set of random variables which are conditionally dependent on each other</a:t>
            </a:r>
          </a:p>
          <a:p>
            <a:endParaRPr lang="en-GB" baseline="0" dirty="0"/>
          </a:p>
          <a:p>
            <a:r>
              <a:rPr lang="en-GB" baseline="0" dirty="0"/>
              <a:t>There is a vast body of literature on graphical models, and how to do inference on them.</a:t>
            </a:r>
          </a:p>
          <a:p>
            <a:r>
              <a:rPr lang="en-GB" baseline="0" dirty="0"/>
              <a:t>A key part of our work, is showing that this inference can be done end-to-end in a neural network</a:t>
            </a:r>
            <a:endParaRPr lang="en-GB" dirty="0"/>
          </a:p>
          <a:p>
            <a:endParaRPr lang="en-GB" dirty="0"/>
          </a:p>
          <a:p>
            <a:r>
              <a:rPr lang="en-GB" dirty="0"/>
              <a:t>Last column is all work done by our</a:t>
            </a:r>
            <a:r>
              <a:rPr lang="en-GB" baseline="0" dirty="0"/>
              <a:t> group at Oxford.</a:t>
            </a:r>
          </a:p>
        </p:txBody>
      </p:sp>
      <p:sp>
        <p:nvSpPr>
          <p:cNvPr id="4" name="Slide Number Placeholder 3"/>
          <p:cNvSpPr>
            <a:spLocks noGrp="1"/>
          </p:cNvSpPr>
          <p:nvPr>
            <p:ph type="sldNum" sz="quarter" idx="10"/>
          </p:nvPr>
        </p:nvSpPr>
        <p:spPr/>
        <p:txBody>
          <a:bodyPr/>
          <a:lstStyle/>
          <a:p>
            <a:fld id="{E8E29B85-9B6E-4972-8219-386EB6CF3BB3}" type="slidenum">
              <a:rPr lang="en-ZA" smtClean="0"/>
              <a:t>7</a:t>
            </a:fld>
            <a:endParaRPr lang="en-ZA"/>
          </a:p>
        </p:txBody>
      </p:sp>
    </p:spTree>
    <p:extLst>
      <p:ext uri="{BB962C8B-B14F-4D97-AF65-F5344CB8AC3E}">
        <p14:creationId xmlns:p14="http://schemas.microsoft.com/office/powerpoint/2010/main" val="2437229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unary energy is the most simple one</a:t>
            </a:r>
          </a:p>
          <a:p>
            <a:r>
              <a:rPr lang="en-GB" dirty="0"/>
              <a:t>This</a:t>
            </a:r>
            <a:r>
              <a:rPr lang="en-GB" baseline="0" dirty="0"/>
              <a:t> acts on a clique containing just one variable</a:t>
            </a:r>
          </a:p>
          <a:p>
            <a:endParaRPr lang="en-GB" baseline="0" dirty="0"/>
          </a:p>
          <a:p>
            <a:r>
              <a:rPr lang="en-GB" baseline="0" dirty="0"/>
              <a:t>This is obtained from just taking the negative log of the probability output by a classifier.</a:t>
            </a:r>
          </a:p>
          <a:p>
            <a:r>
              <a:rPr lang="en-GB" baseline="0" dirty="0"/>
              <a:t>In fact, we can think of a standard FCN is being only the unary term</a:t>
            </a:r>
          </a:p>
          <a:p>
            <a:r>
              <a:rPr lang="en-GB" baseline="0" dirty="0"/>
              <a:t>If we only consider the unary term, we are predicting all the pixels independently</a:t>
            </a:r>
          </a:p>
        </p:txBody>
      </p:sp>
      <p:sp>
        <p:nvSpPr>
          <p:cNvPr id="4" name="Slide Number Placeholder 3"/>
          <p:cNvSpPr>
            <a:spLocks noGrp="1"/>
          </p:cNvSpPr>
          <p:nvPr>
            <p:ph type="sldNum" sz="quarter" idx="10"/>
          </p:nvPr>
        </p:nvSpPr>
        <p:spPr/>
        <p:txBody>
          <a:bodyPr/>
          <a:lstStyle/>
          <a:p>
            <a:fld id="{E8E29B85-9B6E-4972-8219-386EB6CF3BB3}" type="slidenum">
              <a:rPr lang="en-ZA" smtClean="0"/>
              <a:t>8</a:t>
            </a:fld>
            <a:endParaRPr lang="en-ZA"/>
          </a:p>
        </p:txBody>
      </p:sp>
    </p:spTree>
    <p:extLst>
      <p:ext uri="{BB962C8B-B14F-4D97-AF65-F5344CB8AC3E}">
        <p14:creationId xmlns:p14="http://schemas.microsoft.com/office/powerpoint/2010/main" val="3012580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pairwise</a:t>
            </a:r>
            <a:r>
              <a:rPr lang="en-GB" baseline="0" dirty="0"/>
              <a:t> term is used to encode our priors of what good segmentations are</a:t>
            </a:r>
          </a:p>
          <a:p>
            <a:endParaRPr lang="en-GB" baseline="0" dirty="0"/>
          </a:p>
          <a:p>
            <a:r>
              <a:rPr lang="en-GB" baseline="0" dirty="0"/>
              <a:t>The most common pairwise term is from the work of </a:t>
            </a:r>
            <a:r>
              <a:rPr lang="en-GB" baseline="0" dirty="0" err="1"/>
              <a:t>DenseCRF</a:t>
            </a:r>
            <a:r>
              <a:rPr lang="en-GB" baseline="0" dirty="0"/>
              <a:t>.</a:t>
            </a:r>
          </a:p>
          <a:p>
            <a:r>
              <a:rPr lang="en-GB" baseline="0" dirty="0"/>
              <a:t>Here, every two pairs of pixels are connected</a:t>
            </a:r>
          </a:p>
          <a:p>
            <a:r>
              <a:rPr lang="en-GB" baseline="0" dirty="0"/>
              <a:t>We want to encourage nearby pixels to take the same label, since visually, we know that objects are usually continuous.</a:t>
            </a:r>
          </a:p>
          <a:p>
            <a:endParaRPr lang="en-GB" baseline="0" dirty="0"/>
          </a:p>
          <a:p>
            <a:r>
              <a:rPr lang="en-GB" baseline="0" dirty="0"/>
              <a:t>So the pairwise term takes the form of a bilateral filter, where we pay a higher cost if two pixels take on a different label, and they are very close to each other or they have similar appearance</a:t>
            </a:r>
          </a:p>
          <a:p>
            <a:endParaRPr lang="en-GB" baseline="0" dirty="0"/>
          </a:p>
          <a:p>
            <a:r>
              <a:rPr lang="en-GB" baseline="0" dirty="0"/>
              <a:t>So we can see here, the cost for assigning different labels is quite low for these two pixels far away and different in appearance, but high for these pixels which are next to each other</a:t>
            </a:r>
            <a:endParaRPr lang="en-GB" dirty="0"/>
          </a:p>
        </p:txBody>
      </p:sp>
      <p:sp>
        <p:nvSpPr>
          <p:cNvPr id="4" name="Slide Number Placeholder 3"/>
          <p:cNvSpPr>
            <a:spLocks noGrp="1"/>
          </p:cNvSpPr>
          <p:nvPr>
            <p:ph type="sldNum" sz="quarter" idx="10"/>
          </p:nvPr>
        </p:nvSpPr>
        <p:spPr/>
        <p:txBody>
          <a:bodyPr/>
          <a:lstStyle/>
          <a:p>
            <a:fld id="{E8E29B85-9B6E-4972-8219-386EB6CF3BB3}" type="slidenum">
              <a:rPr lang="en-ZA" smtClean="0"/>
              <a:t>9</a:t>
            </a:fld>
            <a:endParaRPr lang="en-ZA"/>
          </a:p>
        </p:txBody>
      </p:sp>
    </p:spTree>
    <p:extLst>
      <p:ext uri="{BB962C8B-B14F-4D97-AF65-F5344CB8AC3E}">
        <p14:creationId xmlns:p14="http://schemas.microsoft.com/office/powerpoint/2010/main" val="209417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1E26DC-81FC-4BE2-9FB0-F689675F4083}" type="datetime1">
              <a:rPr lang="en-ZA" smtClean="0"/>
              <a:t>2016-09-17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612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56D7E3-A026-4F32-AD6D-7CFFCE912C1A}" type="datetime1">
              <a:rPr lang="en-ZA" smtClean="0"/>
              <a:t>2016-09-17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168698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019300-14E2-4C03-B56D-0491493FE516}" type="datetime1">
              <a:rPr lang="en-ZA" smtClean="0"/>
              <a:t>2016-09-17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1243837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560A3-32A6-4FDC-A3C6-813A769ECE4B}" type="datetime1">
              <a:rPr lang="en-ZA" smtClean="0"/>
              <a:t>2016-09-17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7764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75D92C-2BD0-4359-BE01-1B1724CE2B2C}" type="datetime1">
              <a:rPr lang="en-ZA" smtClean="0"/>
              <a:t>2016-09-17</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AE88EA90-0C7F-461C-A261-5F2AFA866A12}" type="slidenum">
              <a:rPr lang="en-ZA" smtClean="0"/>
              <a:t>‹#›</a:t>
            </a:fld>
            <a:endParaRPr lang="en-ZA"/>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42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DD6051-6658-46D2-9D36-53D4BB26F4E0}" type="datetime1">
              <a:rPr lang="en-ZA" smtClean="0"/>
              <a:t>2016-09-17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54960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3702DF-1DBC-44F9-A652-74E5FFAF40A3}" type="datetime1">
              <a:rPr lang="en-ZA" smtClean="0"/>
              <a:t>2016-09-17</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61171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799E6A-E27F-4F3C-95CA-1E9299D7AB40}" type="datetime1">
              <a:rPr lang="en-ZA" smtClean="0"/>
              <a:t>2016-09-17</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2239554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A8116A-C7FF-4C5C-9054-2A6488D1E19F}" type="datetime1">
              <a:rPr lang="en-ZA" smtClean="0"/>
              <a:t>2016-09-17</a:t>
            </a:fld>
            <a:endParaRPr lang="en-ZA"/>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ZA"/>
          </a:p>
        </p:txBody>
      </p:sp>
      <p:sp>
        <p:nvSpPr>
          <p:cNvPr id="9" name="Slide Number Placeholder 8"/>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38145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CB99E40-B283-4ADD-B118-D489BC822459}" type="datetime1">
              <a:rPr lang="en-ZA" smtClean="0"/>
              <a:t>2016-09-17</a:t>
            </a:fld>
            <a:endParaRPr lang="en-ZA"/>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ZA"/>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88EA90-0C7F-461C-A261-5F2AFA866A12}" type="slidenum">
              <a:rPr lang="en-ZA" smtClean="0"/>
              <a:t>‹#›</a:t>
            </a:fld>
            <a:endParaRPr lang="en-ZA"/>
          </a:p>
        </p:txBody>
      </p:sp>
    </p:spTree>
    <p:extLst>
      <p:ext uri="{BB962C8B-B14F-4D97-AF65-F5344CB8AC3E}">
        <p14:creationId xmlns:p14="http://schemas.microsoft.com/office/powerpoint/2010/main" val="252414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274695-003E-4683-BDD7-2EF8718E7972}" type="datetime1">
              <a:rPr lang="en-ZA" smtClean="0"/>
              <a:t>2016-09-17</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AE88EA90-0C7F-461C-A261-5F2AFA866A12}" type="slidenum">
              <a:rPr lang="en-ZA" smtClean="0"/>
              <a:t>‹#›</a:t>
            </a:fld>
            <a:endParaRPr lang="en-ZA"/>
          </a:p>
        </p:txBody>
      </p:sp>
    </p:spTree>
    <p:extLst>
      <p:ext uri="{BB962C8B-B14F-4D97-AF65-F5344CB8AC3E}">
        <p14:creationId xmlns:p14="http://schemas.microsoft.com/office/powerpoint/2010/main" val="3164231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8B2833-B57C-4935-8435-B500656E4A33}" type="datetime1">
              <a:rPr lang="en-ZA" smtClean="0"/>
              <a:t>2016-09-17</a:t>
            </a:fld>
            <a:endParaRPr lang="en-ZA"/>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ZA"/>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88EA90-0C7F-461C-A261-5F2AFA866A12}" type="slidenum">
              <a:rPr lang="en-ZA" smtClean="0"/>
              <a:t>‹#›</a:t>
            </a:fld>
            <a:endParaRPr lang="en-Z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900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jp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ZA" sz="6000" dirty="0"/>
              <a:t>Semantic Object and Instance Segmentation</a:t>
            </a:r>
          </a:p>
        </p:txBody>
      </p:sp>
      <p:sp>
        <p:nvSpPr>
          <p:cNvPr id="3" name="Subtitle 2"/>
          <p:cNvSpPr>
            <a:spLocks noGrp="1"/>
          </p:cNvSpPr>
          <p:nvPr>
            <p:ph type="subTitle" idx="1"/>
          </p:nvPr>
        </p:nvSpPr>
        <p:spPr/>
        <p:txBody>
          <a:bodyPr>
            <a:normAutofit fontScale="85000" lnSpcReduction="20000"/>
          </a:bodyPr>
          <a:lstStyle/>
          <a:p>
            <a:endParaRPr lang="en-ZA" dirty="0"/>
          </a:p>
          <a:p>
            <a:r>
              <a:rPr lang="en-ZA" dirty="0"/>
              <a:t>Anurag Arnab</a:t>
            </a:r>
          </a:p>
          <a:p>
            <a:r>
              <a:rPr lang="en-ZA" dirty="0"/>
              <a:t>Collaborators: </a:t>
            </a:r>
            <a:r>
              <a:rPr lang="en-ZA" dirty="0" err="1"/>
              <a:t>sadeep</a:t>
            </a:r>
            <a:r>
              <a:rPr lang="en-ZA" dirty="0"/>
              <a:t> </a:t>
            </a:r>
            <a:r>
              <a:rPr lang="en-US" dirty="0" err="1"/>
              <a:t>Jayasumana</a:t>
            </a:r>
            <a:r>
              <a:rPr lang="en-US" dirty="0"/>
              <a:t>, </a:t>
            </a:r>
            <a:r>
              <a:rPr lang="en-US" dirty="0" err="1"/>
              <a:t>shuai</a:t>
            </a:r>
            <a:r>
              <a:rPr lang="en-US" dirty="0"/>
              <a:t> </a:t>
            </a:r>
            <a:r>
              <a:rPr lang="en-US" dirty="0" err="1"/>
              <a:t>zheng</a:t>
            </a:r>
            <a:r>
              <a:rPr lang="en-US" dirty="0"/>
              <a:t>, Philip </a:t>
            </a:r>
            <a:r>
              <a:rPr lang="en-US" dirty="0" err="1"/>
              <a:t>torr</a:t>
            </a:r>
            <a:endParaRPr lang="en-Z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9320" y="235782"/>
            <a:ext cx="1418848" cy="1418848"/>
          </a:xfrm>
          <a:prstGeom prst="rect">
            <a:avLst/>
          </a:prstGeom>
        </p:spPr>
      </p:pic>
      <p:pic>
        <p:nvPicPr>
          <p:cNvPr id="2050" name="Picture 2" descr="Torr Vision Gro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4057" y="235783"/>
            <a:ext cx="1214205" cy="141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07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Energies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5736" y="1741757"/>
                <a:ext cx="10058400" cy="4272183"/>
              </a:xfrm>
            </p:spPr>
            <p:txBody>
              <a:bodyPr>
                <a:noAutofit/>
              </a:bodyPr>
              <a:lstStyle/>
              <a:p>
                <a:pPr>
                  <a:buFont typeface="Wingdings" panose="05000000000000000000" pitchFamily="2" charset="2"/>
                  <a:buChar char="§"/>
                </a:pPr>
                <a:r>
                  <a:rPr lang="en-GB" sz="1600" dirty="0">
                    <a:solidFill>
                      <a:schemeClr val="bg1">
                        <a:lumMod val="50000"/>
                      </a:schemeClr>
                    </a:solidFill>
                  </a:rPr>
                  <a:t> Unary</a:t>
                </a:r>
              </a:p>
              <a:p>
                <a:pPr>
                  <a:buFont typeface="Wingdings" panose="05000000000000000000" pitchFamily="2" charset="2"/>
                  <a:buChar char="§"/>
                </a:pPr>
                <a:r>
                  <a:rPr lang="en-GB" sz="1600" dirty="0">
                    <a:solidFill>
                      <a:schemeClr val="bg1">
                        <a:lumMod val="50000"/>
                      </a:schemeClr>
                    </a:solidFill>
                  </a:rPr>
                  <a:t> Pairwise</a:t>
                </a:r>
              </a:p>
              <a:p>
                <a:pPr>
                  <a:buFont typeface="Wingdings" panose="05000000000000000000" pitchFamily="2" charset="2"/>
                  <a:buChar char="§"/>
                </a:pPr>
                <a:r>
                  <a:rPr lang="en-GB" dirty="0">
                    <a:solidFill>
                      <a:schemeClr val="bg1">
                        <a:lumMod val="50000"/>
                      </a:schemeClr>
                    </a:solidFill>
                  </a:rPr>
                  <a:t> </a:t>
                </a:r>
                <a:r>
                  <a:rPr lang="en-GB" dirty="0">
                    <a:solidFill>
                      <a:schemeClr val="tx1"/>
                    </a:solidFill>
                  </a:rPr>
                  <a:t>Detection</a:t>
                </a:r>
              </a:p>
              <a:p>
                <a:pPr lvl="1">
                  <a:buFont typeface="Wingdings" panose="05000000000000000000" pitchFamily="2" charset="2"/>
                  <a:buChar char="§"/>
                </a:pPr>
                <a:r>
                  <a:rPr lang="en-GB" dirty="0">
                    <a:solidFill>
                      <a:schemeClr val="tx1"/>
                    </a:solidFill>
                  </a:rPr>
                  <a:t>Inference with pairwise potentials cannot help if </a:t>
                </a:r>
                <a:r>
                  <a:rPr lang="en-GB" dirty="0" err="1">
                    <a:solidFill>
                      <a:schemeClr val="tx1"/>
                    </a:solidFill>
                  </a:rPr>
                  <a:t>unaries</a:t>
                </a:r>
                <a:r>
                  <a:rPr lang="en-GB" dirty="0">
                    <a:solidFill>
                      <a:schemeClr val="tx1"/>
                    </a:solidFill>
                  </a:rPr>
                  <a:t> are poor</a:t>
                </a:r>
              </a:p>
              <a:p>
                <a:pPr lvl="1">
                  <a:buFont typeface="Wingdings" panose="05000000000000000000" pitchFamily="2" charset="2"/>
                  <a:buChar char="§"/>
                </a:pPr>
                <a:r>
                  <a:rPr lang="en-ZA" dirty="0"/>
                  <a:t>Cues from </a:t>
                </a:r>
                <a:r>
                  <a:rPr lang="en-ZA" i="1" dirty="0"/>
                  <a:t>object detectors </a:t>
                </a:r>
                <a:r>
                  <a:rPr lang="en-ZA" dirty="0"/>
                  <a:t>can help in this regard</a:t>
                </a:r>
              </a:p>
              <a:p>
                <a:pPr lvl="1">
                  <a:buFont typeface="Wingdings" panose="05000000000000000000" pitchFamily="2" charset="2"/>
                  <a:buChar char="§"/>
                </a:pPr>
                <a:r>
                  <a:rPr lang="en-ZA" dirty="0"/>
                  <a:t>Object detectors can “fire” over regions which have poor/incorrect </a:t>
                </a:r>
                <a:r>
                  <a:rPr lang="en-ZA" dirty="0" err="1"/>
                  <a:t>unaries</a:t>
                </a:r>
                <a:endParaRPr lang="en-ZA" dirty="0"/>
              </a:p>
              <a:p>
                <a:pPr lvl="1">
                  <a:buFont typeface="Wingdings" panose="05000000000000000000" pitchFamily="2" charset="2"/>
                  <a:buChar char="§"/>
                </a:pPr>
                <a:r>
                  <a:rPr lang="en-ZA" dirty="0"/>
                  <a:t>Want our potential to be robust to false-positive detections</a:t>
                </a:r>
              </a:p>
              <a:p>
                <a:pPr lvl="1">
                  <a:buFont typeface="Wingdings" panose="05000000000000000000" pitchFamily="2" charset="2"/>
                  <a:buChar char="§"/>
                </a:pPr>
                <a:r>
                  <a:rPr lang="en-ZA" dirty="0"/>
                  <a:t>Introduce additional latent, </a:t>
                </a:r>
                <a14:m>
                  <m:oMath xmlns:m="http://schemas.openxmlformats.org/officeDocument/2006/math">
                    <m:r>
                      <a:rPr lang="en-GB" b="0" i="1" smtClean="0">
                        <a:latin typeface="Cambria Math" panose="02040503050406030204" pitchFamily="18" charset="0"/>
                      </a:rPr>
                      <m:t>𝑌</m:t>
                    </m:r>
                  </m:oMath>
                </a14:m>
                <a:r>
                  <a:rPr lang="en-ZA" dirty="0"/>
                  <a:t> variables which model whether the detection</a:t>
                </a:r>
                <a:br>
                  <a:rPr lang="en-ZA" dirty="0"/>
                </a:br>
                <a:r>
                  <a:rPr lang="en-ZA" dirty="0"/>
                  <a:t>hypothesis is accepted or not</a:t>
                </a:r>
              </a:p>
              <a:p>
                <a:pPr lvl="1">
                  <a:buFont typeface="Wingdings" panose="05000000000000000000" pitchFamily="2" charset="2"/>
                  <a:buChar char="§"/>
                </a:pPr>
                <a:r>
                  <a:rPr lang="en-ZA" dirty="0">
                    <a:solidFill>
                      <a:schemeClr val="tx1"/>
                    </a:solidFill>
                  </a:rPr>
                  <a:t>Higher order potential defined over clique of numerous pixels</a:t>
                </a:r>
              </a:p>
              <a:p>
                <a:pPr lvl="1">
                  <a:buFont typeface="Wingdings" panose="05000000000000000000" pitchFamily="2" charset="2"/>
                  <a:buChar char="§"/>
                </a:pPr>
                <a14:m>
                  <m:oMath xmlns:m="http://schemas.openxmlformats.org/officeDocument/2006/math">
                    <m:sSubSup>
                      <m:sSubSupPr>
                        <m:ctrlPr>
                          <a:rPr lang="en-ZA" sz="1600" i="1">
                            <a:latin typeface="Cambria Math" panose="02040503050406030204" pitchFamily="18" charset="0"/>
                          </a:rPr>
                        </m:ctrlPr>
                      </m:sSubSupPr>
                      <m:e>
                        <m:r>
                          <a:rPr lang="en-ZA" sz="1600" i="1">
                            <a:latin typeface="Cambria Math" panose="02040503050406030204" pitchFamily="18" charset="0"/>
                          </a:rPr>
                          <m:t>𝜓</m:t>
                        </m:r>
                      </m:e>
                      <m:sub>
                        <m:r>
                          <a:rPr lang="en-ZA" sz="1600" i="1">
                            <a:latin typeface="Cambria Math" panose="02040503050406030204" pitchFamily="18" charset="0"/>
                          </a:rPr>
                          <m:t>𝑑</m:t>
                        </m:r>
                      </m:sub>
                      <m:sup>
                        <m:r>
                          <a:rPr lang="en-ZA" sz="1600" i="1">
                            <a:latin typeface="Cambria Math" panose="02040503050406030204" pitchFamily="18" charset="0"/>
                          </a:rPr>
                          <m:t>𝐷𝑒𝑡</m:t>
                        </m:r>
                      </m:sup>
                    </m:sSubSup>
                    <m:d>
                      <m:dPr>
                        <m:ctrlPr>
                          <a:rPr lang="en-ZA" sz="1600" i="1">
                            <a:latin typeface="Cambria Math" panose="02040503050406030204" pitchFamily="18" charset="0"/>
                          </a:rPr>
                        </m:ctrlPr>
                      </m:dPr>
                      <m:e>
                        <m:sSub>
                          <m:sSubPr>
                            <m:ctrlPr>
                              <a:rPr lang="en-ZA" sz="1600" b="1" i="1">
                                <a:latin typeface="Cambria Math" panose="02040503050406030204" pitchFamily="18" charset="0"/>
                              </a:rPr>
                            </m:ctrlPr>
                          </m:sSubPr>
                          <m:e>
                            <m:r>
                              <a:rPr lang="en-ZA" sz="1600" b="1" i="1">
                                <a:latin typeface="Cambria Math" panose="02040503050406030204" pitchFamily="18" charset="0"/>
                              </a:rPr>
                              <m:t>𝑿</m:t>
                            </m:r>
                          </m:e>
                          <m:sub>
                            <m:r>
                              <a:rPr lang="en-ZA" sz="1600" b="1" i="1">
                                <a:latin typeface="Cambria Math" panose="02040503050406030204" pitchFamily="18" charset="0"/>
                              </a:rPr>
                              <m:t>𝒅</m:t>
                            </m:r>
                          </m:sub>
                        </m:sSub>
                        <m:r>
                          <a:rPr lang="en-ZA" sz="1600" b="1" i="1">
                            <a:latin typeface="Cambria Math" panose="02040503050406030204" pitchFamily="18" charset="0"/>
                          </a:rPr>
                          <m:t>=</m:t>
                        </m:r>
                        <m:sSub>
                          <m:sSubPr>
                            <m:ctrlPr>
                              <a:rPr lang="en-ZA" sz="1600" b="1" i="1">
                                <a:latin typeface="Cambria Math" panose="02040503050406030204" pitchFamily="18" charset="0"/>
                              </a:rPr>
                            </m:ctrlPr>
                          </m:sSubPr>
                          <m:e>
                            <m:r>
                              <a:rPr lang="en-ZA" sz="1600" b="1" i="1">
                                <a:latin typeface="Cambria Math" panose="02040503050406030204" pitchFamily="18" charset="0"/>
                              </a:rPr>
                              <m:t>𝒙</m:t>
                            </m:r>
                          </m:e>
                          <m:sub>
                            <m:r>
                              <a:rPr lang="en-ZA" sz="1600" b="1" i="1">
                                <a:latin typeface="Cambria Math" panose="02040503050406030204" pitchFamily="18" charset="0"/>
                              </a:rPr>
                              <m:t>𝒅</m:t>
                            </m:r>
                          </m:sub>
                        </m:sSub>
                        <m:r>
                          <a:rPr lang="en-ZA" sz="1600" b="1" i="1">
                            <a:latin typeface="Cambria Math" panose="02040503050406030204" pitchFamily="18" charset="0"/>
                          </a:rPr>
                          <m:t>, </m:t>
                        </m:r>
                        <m:sSub>
                          <m:sSubPr>
                            <m:ctrlPr>
                              <a:rPr lang="en-ZA" sz="1600" i="1">
                                <a:latin typeface="Cambria Math" panose="02040503050406030204" pitchFamily="18" charset="0"/>
                              </a:rPr>
                            </m:ctrlPr>
                          </m:sSubPr>
                          <m:e>
                            <m:r>
                              <a:rPr lang="en-ZA" sz="1600" i="1">
                                <a:latin typeface="Cambria Math" panose="02040503050406030204" pitchFamily="18" charset="0"/>
                              </a:rPr>
                              <m:t>𝑌</m:t>
                            </m:r>
                          </m:e>
                          <m:sub>
                            <m:r>
                              <a:rPr lang="en-ZA" sz="1600" i="1">
                                <a:latin typeface="Cambria Math" panose="02040503050406030204" pitchFamily="18" charset="0"/>
                              </a:rPr>
                              <m:t>𝑑</m:t>
                            </m:r>
                          </m:sub>
                        </m:sSub>
                        <m:r>
                          <a:rPr lang="en-ZA" sz="1600" i="1">
                            <a:latin typeface="Cambria Math" panose="02040503050406030204" pitchFamily="18" charset="0"/>
                          </a:rPr>
                          <m:t>=</m:t>
                        </m:r>
                        <m:sSub>
                          <m:sSubPr>
                            <m:ctrlPr>
                              <a:rPr lang="en-ZA" sz="1600" i="1">
                                <a:latin typeface="Cambria Math" panose="02040503050406030204" pitchFamily="18" charset="0"/>
                              </a:rPr>
                            </m:ctrlPr>
                          </m:sSubPr>
                          <m:e>
                            <m:r>
                              <a:rPr lang="en-ZA" sz="1600" i="1">
                                <a:latin typeface="Cambria Math" panose="02040503050406030204" pitchFamily="18" charset="0"/>
                              </a:rPr>
                              <m:t>𝑦</m:t>
                            </m:r>
                          </m:e>
                          <m:sub>
                            <m:r>
                              <a:rPr lang="en-ZA" sz="1600" i="1">
                                <a:latin typeface="Cambria Math" panose="02040503050406030204" pitchFamily="18" charset="0"/>
                              </a:rPr>
                              <m:t>𝑑</m:t>
                            </m:r>
                          </m:sub>
                        </m:sSub>
                      </m:e>
                    </m:d>
                    <m:r>
                      <a:rPr lang="en-ZA" sz="1600" i="1">
                        <a:latin typeface="Cambria Math" panose="02040503050406030204" pitchFamily="18" charset="0"/>
                      </a:rPr>
                      <m:t>= </m:t>
                    </m:r>
                    <m:d>
                      <m:dPr>
                        <m:begChr m:val="{"/>
                        <m:endChr m:val=""/>
                        <m:ctrlPr>
                          <a:rPr lang="en-ZA" sz="1600" i="1">
                            <a:latin typeface="Cambria Math" panose="02040503050406030204" pitchFamily="18" charset="0"/>
                          </a:rPr>
                        </m:ctrlPr>
                      </m:dPr>
                      <m:e>
                        <m:eqArr>
                          <m:eqArrPr>
                            <m:ctrlPr>
                              <a:rPr lang="en-ZA" sz="1600" i="1">
                                <a:latin typeface="Cambria Math" panose="02040503050406030204" pitchFamily="18" charset="0"/>
                              </a:rPr>
                            </m:ctrlPr>
                          </m:eqArrPr>
                          <m:e>
                            <m:sSub>
                              <m:sSubPr>
                                <m:ctrlPr>
                                  <a:rPr lang="en-ZA" sz="1600" i="1">
                                    <a:latin typeface="Cambria Math" panose="02040503050406030204" pitchFamily="18" charset="0"/>
                                  </a:rPr>
                                </m:ctrlPr>
                              </m:sSubPr>
                              <m:e>
                                <m:r>
                                  <a:rPr lang="en-ZA" sz="1600" i="1">
                                    <a:latin typeface="Cambria Math" panose="02040503050406030204" pitchFamily="18" charset="0"/>
                                  </a:rPr>
                                  <m:t>𝑤</m:t>
                                </m:r>
                              </m:e>
                              <m:sub>
                                <m:r>
                                  <a:rPr lang="en-ZA" sz="1600" i="1">
                                    <a:latin typeface="Cambria Math" panose="02040503050406030204" pitchFamily="18" charset="0"/>
                                  </a:rPr>
                                  <m:t>𝑑𝑒𝑡</m:t>
                                </m:r>
                              </m:sub>
                            </m:sSub>
                            <m:f>
                              <m:fPr>
                                <m:ctrlPr>
                                  <a:rPr lang="en-ZA" sz="1600" i="1">
                                    <a:latin typeface="Cambria Math" panose="02040503050406030204" pitchFamily="18" charset="0"/>
                                  </a:rPr>
                                </m:ctrlPr>
                              </m:fPr>
                              <m:num>
                                <m:sSub>
                                  <m:sSubPr>
                                    <m:ctrlPr>
                                      <a:rPr lang="en-ZA" sz="1600" i="1">
                                        <a:latin typeface="Cambria Math" panose="02040503050406030204" pitchFamily="18" charset="0"/>
                                      </a:rPr>
                                    </m:ctrlPr>
                                  </m:sSubPr>
                                  <m:e>
                                    <m:r>
                                      <a:rPr lang="en-ZA" sz="1600" i="1">
                                        <a:latin typeface="Cambria Math" panose="02040503050406030204" pitchFamily="18" charset="0"/>
                                      </a:rPr>
                                      <m:t>𝑠</m:t>
                                    </m:r>
                                  </m:e>
                                  <m:sub>
                                    <m:r>
                                      <a:rPr lang="en-ZA" sz="1600" i="1">
                                        <a:latin typeface="Cambria Math" panose="02040503050406030204" pitchFamily="18" charset="0"/>
                                      </a:rPr>
                                      <m:t>𝑑</m:t>
                                    </m:r>
                                  </m:sub>
                                </m:sSub>
                              </m:num>
                              <m:den>
                                <m:sSub>
                                  <m:sSubPr>
                                    <m:ctrlPr>
                                      <a:rPr lang="en-ZA" sz="1600" i="1">
                                        <a:latin typeface="Cambria Math" panose="02040503050406030204" pitchFamily="18" charset="0"/>
                                      </a:rPr>
                                    </m:ctrlPr>
                                  </m:sSubPr>
                                  <m:e>
                                    <m:r>
                                      <a:rPr lang="en-ZA" sz="1600" i="1">
                                        <a:latin typeface="Cambria Math" panose="02040503050406030204" pitchFamily="18" charset="0"/>
                                      </a:rPr>
                                      <m:t>𝑛</m:t>
                                    </m:r>
                                  </m:e>
                                  <m:sub>
                                    <m:r>
                                      <a:rPr lang="en-ZA" sz="1600" i="1">
                                        <a:latin typeface="Cambria Math" panose="02040503050406030204" pitchFamily="18" charset="0"/>
                                      </a:rPr>
                                      <m:t>𝑑</m:t>
                                    </m:r>
                                  </m:sub>
                                </m:sSub>
                              </m:den>
                            </m:f>
                            <m:r>
                              <a:rPr lang="en-ZA" sz="1600" i="1">
                                <a:latin typeface="Cambria Math" panose="02040503050406030204" pitchFamily="18" charset="0"/>
                              </a:rPr>
                              <m:t> </m:t>
                            </m:r>
                            <m:nary>
                              <m:naryPr>
                                <m:chr m:val="∑"/>
                                <m:ctrlPr>
                                  <a:rPr lang="en-ZA" sz="1600" i="1">
                                    <a:latin typeface="Cambria Math" panose="02040503050406030204" pitchFamily="18" charset="0"/>
                                  </a:rPr>
                                </m:ctrlPr>
                              </m:naryPr>
                              <m:sub>
                                <m:r>
                                  <a:rPr lang="en-ZA" sz="1600" i="1">
                                    <a:latin typeface="Cambria Math" panose="02040503050406030204" pitchFamily="18" charset="0"/>
                                  </a:rPr>
                                  <m:t>𝑖</m:t>
                                </m:r>
                                <m:r>
                                  <a:rPr lang="en-ZA" sz="1600" i="1">
                                    <a:latin typeface="Cambria Math" panose="02040503050406030204" pitchFamily="18" charset="0"/>
                                  </a:rPr>
                                  <m:t>=1</m:t>
                                </m:r>
                              </m:sub>
                              <m:sup>
                                <m:sSub>
                                  <m:sSubPr>
                                    <m:ctrlPr>
                                      <a:rPr lang="en-ZA" sz="1600" i="1">
                                        <a:latin typeface="Cambria Math" panose="02040503050406030204" pitchFamily="18" charset="0"/>
                                      </a:rPr>
                                    </m:ctrlPr>
                                  </m:sSubPr>
                                  <m:e>
                                    <m:r>
                                      <a:rPr lang="en-ZA" sz="1600" i="1">
                                        <a:latin typeface="Cambria Math" panose="02040503050406030204" pitchFamily="18" charset="0"/>
                                      </a:rPr>
                                      <m:t>𝑛</m:t>
                                    </m:r>
                                  </m:e>
                                  <m:sub>
                                    <m:r>
                                      <a:rPr lang="en-ZA" sz="1600" i="1">
                                        <a:latin typeface="Cambria Math" panose="02040503050406030204" pitchFamily="18" charset="0"/>
                                      </a:rPr>
                                      <m:t>𝑑</m:t>
                                    </m:r>
                                  </m:sub>
                                </m:sSub>
                              </m:sup>
                              <m:e>
                                <m:d>
                                  <m:dPr>
                                    <m:begChr m:val="["/>
                                    <m:endChr m:val="]"/>
                                    <m:ctrlPr>
                                      <a:rPr lang="en-ZA" sz="1600" i="1">
                                        <a:latin typeface="Cambria Math" panose="02040503050406030204" pitchFamily="18" charset="0"/>
                                      </a:rPr>
                                    </m:ctrlPr>
                                  </m:dPr>
                                  <m:e>
                                    <m:sSubSup>
                                      <m:sSubSupPr>
                                        <m:ctrlPr>
                                          <a:rPr lang="en-ZA" sz="1600" i="1">
                                            <a:latin typeface="Cambria Math" panose="02040503050406030204" pitchFamily="18" charset="0"/>
                                          </a:rPr>
                                        </m:ctrlPr>
                                      </m:sSubSupPr>
                                      <m:e>
                                        <m:r>
                                          <a:rPr lang="en-ZA" sz="1600" i="1">
                                            <a:latin typeface="Cambria Math" panose="02040503050406030204" pitchFamily="18" charset="0"/>
                                          </a:rPr>
                                          <m:t>𝑥</m:t>
                                        </m:r>
                                      </m:e>
                                      <m:sub>
                                        <m:r>
                                          <a:rPr lang="en-ZA" sz="1600" i="1">
                                            <a:latin typeface="Cambria Math" panose="02040503050406030204" pitchFamily="18" charset="0"/>
                                          </a:rPr>
                                          <m:t>𝑑</m:t>
                                        </m:r>
                                      </m:sub>
                                      <m:sup>
                                        <m:d>
                                          <m:dPr>
                                            <m:ctrlPr>
                                              <a:rPr lang="en-ZA" sz="1600" i="1">
                                                <a:latin typeface="Cambria Math" panose="02040503050406030204" pitchFamily="18" charset="0"/>
                                              </a:rPr>
                                            </m:ctrlPr>
                                          </m:dPr>
                                          <m:e>
                                            <m:r>
                                              <a:rPr lang="en-ZA" sz="1600" i="1">
                                                <a:latin typeface="Cambria Math" panose="02040503050406030204" pitchFamily="18" charset="0"/>
                                              </a:rPr>
                                              <m:t>𝑖</m:t>
                                            </m:r>
                                          </m:e>
                                        </m:d>
                                      </m:sup>
                                    </m:sSubSup>
                                    <m:r>
                                      <a:rPr lang="en-ZA" sz="1600" i="1">
                                        <a:latin typeface="Cambria Math" panose="02040503050406030204" pitchFamily="18" charset="0"/>
                                      </a:rPr>
                                      <m:t>=</m:t>
                                    </m:r>
                                    <m:sSub>
                                      <m:sSubPr>
                                        <m:ctrlPr>
                                          <a:rPr lang="en-ZA" sz="1600" i="1">
                                            <a:latin typeface="Cambria Math" panose="02040503050406030204" pitchFamily="18" charset="0"/>
                                          </a:rPr>
                                        </m:ctrlPr>
                                      </m:sSubPr>
                                      <m:e>
                                        <m:r>
                                          <a:rPr lang="en-ZA" sz="1600" i="1">
                                            <a:latin typeface="Cambria Math" panose="02040503050406030204" pitchFamily="18" charset="0"/>
                                          </a:rPr>
                                          <m:t>𝑙</m:t>
                                        </m:r>
                                      </m:e>
                                      <m:sub>
                                        <m:r>
                                          <a:rPr lang="en-ZA" sz="1600" i="1">
                                            <a:latin typeface="Cambria Math" panose="02040503050406030204" pitchFamily="18" charset="0"/>
                                          </a:rPr>
                                          <m:t>𝑑</m:t>
                                        </m:r>
                                      </m:sub>
                                    </m:sSub>
                                  </m:e>
                                </m:d>
                                <m:r>
                                  <a:rPr lang="en-ZA" sz="1600" i="1">
                                    <a:latin typeface="Cambria Math" panose="02040503050406030204" pitchFamily="18" charset="0"/>
                                  </a:rPr>
                                  <m:t>  </m:t>
                                </m:r>
                                <m:r>
                                  <a:rPr lang="en-ZA" sz="1600" i="1">
                                    <a:latin typeface="Cambria Math" panose="02040503050406030204" pitchFamily="18" charset="0"/>
                                  </a:rPr>
                                  <m:t>𝑖𝑓</m:t>
                                </m:r>
                                <m:sSub>
                                  <m:sSubPr>
                                    <m:ctrlPr>
                                      <a:rPr lang="en-ZA" sz="1600" i="1">
                                        <a:latin typeface="Cambria Math" panose="02040503050406030204" pitchFamily="18" charset="0"/>
                                      </a:rPr>
                                    </m:ctrlPr>
                                  </m:sSubPr>
                                  <m:e>
                                    <m:r>
                                      <a:rPr lang="en-ZA" sz="1600" i="1">
                                        <a:latin typeface="Cambria Math" panose="02040503050406030204" pitchFamily="18" charset="0"/>
                                      </a:rPr>
                                      <m:t>𝑦</m:t>
                                    </m:r>
                                  </m:e>
                                  <m:sub>
                                    <m:r>
                                      <a:rPr lang="en-ZA" sz="1600" i="1">
                                        <a:latin typeface="Cambria Math" panose="02040503050406030204" pitchFamily="18" charset="0"/>
                                      </a:rPr>
                                      <m:t>𝑑</m:t>
                                    </m:r>
                                  </m:sub>
                                </m:sSub>
                                <m:r>
                                  <a:rPr lang="en-ZA" sz="1600" i="1">
                                    <a:latin typeface="Cambria Math" panose="02040503050406030204" pitchFamily="18" charset="0"/>
                                  </a:rPr>
                                  <m:t>=0</m:t>
                                </m:r>
                              </m:e>
                            </m:nary>
                          </m:e>
                          <m:e>
                            <m:sSub>
                              <m:sSubPr>
                                <m:ctrlPr>
                                  <a:rPr lang="en-ZA" sz="1600" i="1">
                                    <a:latin typeface="Cambria Math" panose="02040503050406030204" pitchFamily="18" charset="0"/>
                                  </a:rPr>
                                </m:ctrlPr>
                              </m:sSubPr>
                              <m:e>
                                <m:r>
                                  <a:rPr lang="en-ZA" sz="1600" i="1">
                                    <a:latin typeface="Cambria Math" panose="02040503050406030204" pitchFamily="18" charset="0"/>
                                  </a:rPr>
                                  <m:t>𝑤</m:t>
                                </m:r>
                              </m:e>
                              <m:sub>
                                <m:r>
                                  <a:rPr lang="en-ZA" sz="1600" i="1">
                                    <a:latin typeface="Cambria Math" panose="02040503050406030204" pitchFamily="18" charset="0"/>
                                  </a:rPr>
                                  <m:t>𝑑𝑒𝑡</m:t>
                                </m:r>
                              </m:sub>
                            </m:sSub>
                            <m:f>
                              <m:fPr>
                                <m:ctrlPr>
                                  <a:rPr lang="en-ZA" sz="1600" i="1">
                                    <a:latin typeface="Cambria Math" panose="02040503050406030204" pitchFamily="18" charset="0"/>
                                  </a:rPr>
                                </m:ctrlPr>
                              </m:fPr>
                              <m:num>
                                <m:sSub>
                                  <m:sSubPr>
                                    <m:ctrlPr>
                                      <a:rPr lang="en-ZA" sz="1600" i="1">
                                        <a:latin typeface="Cambria Math" panose="02040503050406030204" pitchFamily="18" charset="0"/>
                                      </a:rPr>
                                    </m:ctrlPr>
                                  </m:sSubPr>
                                  <m:e>
                                    <m:r>
                                      <a:rPr lang="en-ZA" sz="1600" i="1">
                                        <a:latin typeface="Cambria Math" panose="02040503050406030204" pitchFamily="18" charset="0"/>
                                      </a:rPr>
                                      <m:t>𝑠</m:t>
                                    </m:r>
                                  </m:e>
                                  <m:sub>
                                    <m:r>
                                      <a:rPr lang="en-ZA" sz="1600" i="1">
                                        <a:latin typeface="Cambria Math" panose="02040503050406030204" pitchFamily="18" charset="0"/>
                                      </a:rPr>
                                      <m:t>𝑑</m:t>
                                    </m:r>
                                  </m:sub>
                                </m:sSub>
                              </m:num>
                              <m:den>
                                <m:sSub>
                                  <m:sSubPr>
                                    <m:ctrlPr>
                                      <a:rPr lang="en-ZA" sz="1600" i="1">
                                        <a:latin typeface="Cambria Math" panose="02040503050406030204" pitchFamily="18" charset="0"/>
                                      </a:rPr>
                                    </m:ctrlPr>
                                  </m:sSubPr>
                                  <m:e>
                                    <m:r>
                                      <a:rPr lang="en-ZA" sz="1600" i="1">
                                        <a:latin typeface="Cambria Math" panose="02040503050406030204" pitchFamily="18" charset="0"/>
                                      </a:rPr>
                                      <m:t>𝑛</m:t>
                                    </m:r>
                                  </m:e>
                                  <m:sub>
                                    <m:r>
                                      <a:rPr lang="en-ZA" sz="1600" i="1">
                                        <a:latin typeface="Cambria Math" panose="02040503050406030204" pitchFamily="18" charset="0"/>
                                      </a:rPr>
                                      <m:t>𝑑</m:t>
                                    </m:r>
                                  </m:sub>
                                </m:sSub>
                              </m:den>
                            </m:f>
                            <m:r>
                              <a:rPr lang="en-ZA" sz="1600" i="1">
                                <a:latin typeface="Cambria Math" panose="02040503050406030204" pitchFamily="18" charset="0"/>
                              </a:rPr>
                              <m:t> </m:t>
                            </m:r>
                            <m:nary>
                              <m:naryPr>
                                <m:chr m:val="∑"/>
                                <m:ctrlPr>
                                  <a:rPr lang="en-ZA" sz="1600" i="1">
                                    <a:latin typeface="Cambria Math" panose="02040503050406030204" pitchFamily="18" charset="0"/>
                                  </a:rPr>
                                </m:ctrlPr>
                              </m:naryPr>
                              <m:sub>
                                <m:r>
                                  <a:rPr lang="en-ZA" sz="1600" i="1">
                                    <a:latin typeface="Cambria Math" panose="02040503050406030204" pitchFamily="18" charset="0"/>
                                  </a:rPr>
                                  <m:t>𝑖</m:t>
                                </m:r>
                                <m:r>
                                  <a:rPr lang="en-ZA" sz="1600" i="1">
                                    <a:latin typeface="Cambria Math" panose="02040503050406030204" pitchFamily="18" charset="0"/>
                                  </a:rPr>
                                  <m:t>=1</m:t>
                                </m:r>
                              </m:sub>
                              <m:sup>
                                <m:sSub>
                                  <m:sSubPr>
                                    <m:ctrlPr>
                                      <a:rPr lang="en-ZA" sz="1600" i="1">
                                        <a:latin typeface="Cambria Math" panose="02040503050406030204" pitchFamily="18" charset="0"/>
                                      </a:rPr>
                                    </m:ctrlPr>
                                  </m:sSubPr>
                                  <m:e>
                                    <m:r>
                                      <a:rPr lang="en-ZA" sz="1600" i="1">
                                        <a:latin typeface="Cambria Math" panose="02040503050406030204" pitchFamily="18" charset="0"/>
                                      </a:rPr>
                                      <m:t>𝑛</m:t>
                                    </m:r>
                                  </m:e>
                                  <m:sub>
                                    <m:r>
                                      <a:rPr lang="en-ZA" sz="1600" i="1">
                                        <a:latin typeface="Cambria Math" panose="02040503050406030204" pitchFamily="18" charset="0"/>
                                      </a:rPr>
                                      <m:t>𝑑</m:t>
                                    </m:r>
                                  </m:sub>
                                </m:sSub>
                              </m:sup>
                              <m:e>
                                <m:d>
                                  <m:dPr>
                                    <m:begChr m:val="["/>
                                    <m:endChr m:val="]"/>
                                    <m:ctrlPr>
                                      <a:rPr lang="en-ZA" sz="1600" i="1">
                                        <a:latin typeface="Cambria Math" panose="02040503050406030204" pitchFamily="18" charset="0"/>
                                      </a:rPr>
                                    </m:ctrlPr>
                                  </m:dPr>
                                  <m:e>
                                    <m:sSubSup>
                                      <m:sSubSupPr>
                                        <m:ctrlPr>
                                          <a:rPr lang="en-ZA" sz="1600" i="1">
                                            <a:latin typeface="Cambria Math" panose="02040503050406030204" pitchFamily="18" charset="0"/>
                                          </a:rPr>
                                        </m:ctrlPr>
                                      </m:sSubSupPr>
                                      <m:e>
                                        <m:r>
                                          <a:rPr lang="en-ZA" sz="1600" i="1">
                                            <a:latin typeface="Cambria Math" panose="02040503050406030204" pitchFamily="18" charset="0"/>
                                          </a:rPr>
                                          <m:t>𝑥</m:t>
                                        </m:r>
                                      </m:e>
                                      <m:sub>
                                        <m:r>
                                          <a:rPr lang="en-ZA" sz="1600" i="1">
                                            <a:latin typeface="Cambria Math" panose="02040503050406030204" pitchFamily="18" charset="0"/>
                                          </a:rPr>
                                          <m:t>𝑑</m:t>
                                        </m:r>
                                      </m:sub>
                                      <m:sup>
                                        <m:d>
                                          <m:dPr>
                                            <m:ctrlPr>
                                              <a:rPr lang="en-ZA" sz="1600" i="1">
                                                <a:latin typeface="Cambria Math" panose="02040503050406030204" pitchFamily="18" charset="0"/>
                                              </a:rPr>
                                            </m:ctrlPr>
                                          </m:dPr>
                                          <m:e>
                                            <m:r>
                                              <a:rPr lang="en-ZA" sz="1600" i="1">
                                                <a:latin typeface="Cambria Math" panose="02040503050406030204" pitchFamily="18" charset="0"/>
                                              </a:rPr>
                                              <m:t>𝑖</m:t>
                                            </m:r>
                                          </m:e>
                                        </m:d>
                                      </m:sup>
                                    </m:sSubSup>
                                    <m:r>
                                      <a:rPr lang="en-ZA" sz="1600" i="1">
                                        <a:latin typeface="Cambria Math" panose="02040503050406030204" pitchFamily="18" charset="0"/>
                                      </a:rPr>
                                      <m:t>≠</m:t>
                                    </m:r>
                                    <m:sSub>
                                      <m:sSubPr>
                                        <m:ctrlPr>
                                          <a:rPr lang="en-ZA" sz="1600" i="1">
                                            <a:latin typeface="Cambria Math" panose="02040503050406030204" pitchFamily="18" charset="0"/>
                                          </a:rPr>
                                        </m:ctrlPr>
                                      </m:sSubPr>
                                      <m:e>
                                        <m:r>
                                          <a:rPr lang="en-ZA" sz="1600" i="1">
                                            <a:latin typeface="Cambria Math" panose="02040503050406030204" pitchFamily="18" charset="0"/>
                                          </a:rPr>
                                          <m:t>𝑙</m:t>
                                        </m:r>
                                      </m:e>
                                      <m:sub>
                                        <m:r>
                                          <a:rPr lang="en-ZA" sz="1600" i="1">
                                            <a:latin typeface="Cambria Math" panose="02040503050406030204" pitchFamily="18" charset="0"/>
                                          </a:rPr>
                                          <m:t>𝑑</m:t>
                                        </m:r>
                                      </m:sub>
                                    </m:sSub>
                                  </m:e>
                                </m:d>
                                <m:r>
                                  <a:rPr lang="en-ZA" sz="1600" i="1">
                                    <a:latin typeface="Cambria Math" panose="02040503050406030204" pitchFamily="18" charset="0"/>
                                  </a:rPr>
                                  <m:t>  </m:t>
                                </m:r>
                                <m:r>
                                  <a:rPr lang="en-ZA" sz="1600" i="1">
                                    <a:latin typeface="Cambria Math" panose="02040503050406030204" pitchFamily="18" charset="0"/>
                                  </a:rPr>
                                  <m:t>𝑖𝑓</m:t>
                                </m:r>
                                <m:sSub>
                                  <m:sSubPr>
                                    <m:ctrlPr>
                                      <a:rPr lang="en-ZA" sz="1600" i="1">
                                        <a:latin typeface="Cambria Math" panose="02040503050406030204" pitchFamily="18" charset="0"/>
                                      </a:rPr>
                                    </m:ctrlPr>
                                  </m:sSubPr>
                                  <m:e>
                                    <m:r>
                                      <a:rPr lang="en-ZA" sz="1600" i="1">
                                        <a:latin typeface="Cambria Math" panose="02040503050406030204" pitchFamily="18" charset="0"/>
                                      </a:rPr>
                                      <m:t>𝑦</m:t>
                                    </m:r>
                                  </m:e>
                                  <m:sub>
                                    <m:r>
                                      <a:rPr lang="en-ZA" sz="1600" i="1">
                                        <a:latin typeface="Cambria Math" panose="02040503050406030204" pitchFamily="18" charset="0"/>
                                      </a:rPr>
                                      <m:t>𝑑</m:t>
                                    </m:r>
                                  </m:sub>
                                </m:sSub>
                                <m:r>
                                  <a:rPr lang="en-ZA" sz="1600" i="1">
                                    <a:latin typeface="Cambria Math" panose="02040503050406030204" pitchFamily="18" charset="0"/>
                                  </a:rPr>
                                  <m:t>=1</m:t>
                                </m:r>
                              </m:e>
                            </m:nary>
                          </m:e>
                        </m:eqArr>
                      </m:e>
                    </m:d>
                  </m:oMath>
                </a14:m>
                <a:endParaRPr lang="en-GB" dirty="0">
                  <a:solidFill>
                    <a:schemeClr val="tx1"/>
                  </a:solidFill>
                </a:endParaRPr>
              </a:p>
              <a:p>
                <a:pPr>
                  <a:buFont typeface="Wingdings" panose="05000000000000000000" pitchFamily="2" charset="2"/>
                  <a:buChar char="§"/>
                </a:pPr>
                <a:r>
                  <a:rPr lang="en-GB" sz="1600" dirty="0">
                    <a:solidFill>
                      <a:schemeClr val="bg1">
                        <a:lumMod val="50000"/>
                      </a:schemeClr>
                    </a:solidFill>
                  </a:rPr>
                  <a:t> </a:t>
                </a:r>
                <a:r>
                  <a:rPr lang="en-GB" sz="1600" dirty="0" err="1">
                    <a:solidFill>
                      <a:schemeClr val="bg1">
                        <a:lumMod val="50000"/>
                      </a:schemeClr>
                    </a:solidFill>
                  </a:rPr>
                  <a:t>Superpixels</a:t>
                </a:r>
                <a:endParaRPr lang="en-GB" sz="1600" dirty="0">
                  <a:solidFill>
                    <a:schemeClr val="bg1">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5736" y="1741757"/>
                <a:ext cx="10058400" cy="4272183"/>
              </a:xfrm>
              <a:blipFill>
                <a:blip r:embed="rId3"/>
                <a:stretch>
                  <a:fillRect l="-1455" t="-999" b="-1027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10</a:t>
            </a:fld>
            <a:endParaRPr lang="en-ZA"/>
          </a:p>
        </p:txBody>
      </p:sp>
      <p:sp>
        <p:nvSpPr>
          <p:cNvPr id="23" name="Rectangle 22"/>
          <p:cNvSpPr/>
          <p:nvPr/>
        </p:nvSpPr>
        <p:spPr>
          <a:xfrm>
            <a:off x="8963410" y="2190427"/>
            <a:ext cx="2249074" cy="3049230"/>
          </a:xfrm>
          <a:prstGeom prst="rect">
            <a:avLst/>
          </a:prstGeom>
          <a:blipFill dpi="0" rotWithShape="1">
            <a:blip r:embed="rId4">
              <a:alphaModFix amt="33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9044771" y="3508603"/>
            <a:ext cx="307742" cy="323883"/>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9678948" y="3508603"/>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26400" y="3508603"/>
            <a:ext cx="307742" cy="323883"/>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0227124" y="3508602"/>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9044765" y="4725998"/>
            <a:ext cx="307742" cy="323883"/>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9678941" y="4725998"/>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0826394" y="4725998"/>
            <a:ext cx="307742" cy="323883"/>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0227118" y="4725996"/>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9055956" y="2347041"/>
            <a:ext cx="307742" cy="323883"/>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690132" y="2347041"/>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837585" y="2347041"/>
            <a:ext cx="307742" cy="323883"/>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0238308" y="2347040"/>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9456244" y="2076450"/>
            <a:ext cx="1324537" cy="3343275"/>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9997874" y="5640570"/>
            <a:ext cx="307742" cy="323883"/>
          </a:xfrm>
          <a:prstGeom prst="ellipse">
            <a:avLst/>
          </a:prstGeom>
          <a:solidFill>
            <a:schemeClr val="accent3">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21" idx="0"/>
          </p:cNvCxnSpPr>
          <p:nvPr/>
        </p:nvCxnSpPr>
        <p:spPr>
          <a:xfrm flipH="1" flipV="1">
            <a:off x="9900458" y="5049879"/>
            <a:ext cx="251287" cy="5906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1" idx="0"/>
          </p:cNvCxnSpPr>
          <p:nvPr/>
        </p:nvCxnSpPr>
        <p:spPr>
          <a:xfrm flipV="1">
            <a:off x="10151745" y="5049880"/>
            <a:ext cx="252157" cy="5906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30" idx="0"/>
            <a:endCxn id="25" idx="4"/>
          </p:cNvCxnSpPr>
          <p:nvPr/>
        </p:nvCxnSpPr>
        <p:spPr>
          <a:xfrm flipV="1">
            <a:off x="9832812" y="3832486"/>
            <a:ext cx="7" cy="89351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30" idx="0"/>
            <a:endCxn id="27" idx="4"/>
          </p:cNvCxnSpPr>
          <p:nvPr/>
        </p:nvCxnSpPr>
        <p:spPr>
          <a:xfrm flipV="1">
            <a:off x="9832812" y="3832485"/>
            <a:ext cx="548183" cy="8935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2" idx="0"/>
          </p:cNvCxnSpPr>
          <p:nvPr/>
        </p:nvCxnSpPr>
        <p:spPr>
          <a:xfrm flipH="1" flipV="1">
            <a:off x="9844003" y="3857414"/>
            <a:ext cx="536986" cy="8685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32" idx="0"/>
            <a:endCxn id="27" idx="4"/>
          </p:cNvCxnSpPr>
          <p:nvPr/>
        </p:nvCxnSpPr>
        <p:spPr>
          <a:xfrm flipV="1">
            <a:off x="10380989" y="3832485"/>
            <a:ext cx="6" cy="8935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5" idx="0"/>
            <a:endCxn id="34" idx="4"/>
          </p:cNvCxnSpPr>
          <p:nvPr/>
        </p:nvCxnSpPr>
        <p:spPr>
          <a:xfrm flipV="1">
            <a:off x="9832819" y="2670924"/>
            <a:ext cx="11184" cy="8376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5" idx="0"/>
            <a:endCxn id="36" idx="4"/>
          </p:cNvCxnSpPr>
          <p:nvPr/>
        </p:nvCxnSpPr>
        <p:spPr>
          <a:xfrm flipV="1">
            <a:off x="9832819" y="2670923"/>
            <a:ext cx="559360" cy="8376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0"/>
            <a:endCxn id="36" idx="4"/>
          </p:cNvCxnSpPr>
          <p:nvPr/>
        </p:nvCxnSpPr>
        <p:spPr>
          <a:xfrm flipV="1">
            <a:off x="10380995" y="2670923"/>
            <a:ext cx="11184" cy="8376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7" idx="0"/>
            <a:endCxn id="34" idx="4"/>
          </p:cNvCxnSpPr>
          <p:nvPr/>
        </p:nvCxnSpPr>
        <p:spPr>
          <a:xfrm flipH="1" flipV="1">
            <a:off x="9844003" y="2670924"/>
            <a:ext cx="536992" cy="83767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9653690" y="5748585"/>
                <a:ext cx="4291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1</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9653690" y="5748585"/>
                <a:ext cx="429182"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53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Energies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GB" sz="1600" dirty="0">
                    <a:solidFill>
                      <a:schemeClr val="bg1">
                        <a:lumMod val="50000"/>
                      </a:schemeClr>
                    </a:solidFill>
                  </a:rPr>
                  <a:t> Unary</a:t>
                </a:r>
              </a:p>
              <a:p>
                <a:pPr>
                  <a:buFont typeface="Wingdings" panose="05000000000000000000" pitchFamily="2" charset="2"/>
                  <a:buChar char="§"/>
                </a:pPr>
                <a:r>
                  <a:rPr lang="en-GB" sz="1600" dirty="0">
                    <a:solidFill>
                      <a:schemeClr val="bg1">
                        <a:lumMod val="50000"/>
                      </a:schemeClr>
                    </a:solidFill>
                  </a:rPr>
                  <a:t> Pairwise</a:t>
                </a:r>
              </a:p>
              <a:p>
                <a:pPr>
                  <a:buFont typeface="Wingdings" panose="05000000000000000000" pitchFamily="2" charset="2"/>
                  <a:buChar char="§"/>
                </a:pPr>
                <a:r>
                  <a:rPr lang="en-GB" sz="1600" dirty="0">
                    <a:solidFill>
                      <a:schemeClr val="bg1">
                        <a:lumMod val="50000"/>
                      </a:schemeClr>
                    </a:solidFill>
                  </a:rPr>
                  <a:t> Detections</a:t>
                </a:r>
                <a:endParaRPr lang="en-GB" dirty="0">
                  <a:solidFill>
                    <a:schemeClr val="bg1">
                      <a:lumMod val="50000"/>
                    </a:schemeClr>
                  </a:solidFill>
                </a:endParaRPr>
              </a:p>
              <a:p>
                <a:pPr>
                  <a:buFont typeface="Wingdings" panose="05000000000000000000" pitchFamily="2" charset="2"/>
                  <a:buChar char="§"/>
                </a:pPr>
                <a:r>
                  <a:rPr lang="en-GB" dirty="0">
                    <a:solidFill>
                      <a:schemeClr val="tx1"/>
                    </a:solidFill>
                  </a:rPr>
                  <a:t> </a:t>
                </a:r>
                <a:r>
                  <a:rPr lang="en-GB" dirty="0" err="1">
                    <a:solidFill>
                      <a:schemeClr val="tx1"/>
                    </a:solidFill>
                  </a:rPr>
                  <a:t>Superpixels</a:t>
                </a:r>
                <a:endParaRPr lang="en-GB" dirty="0">
                  <a:solidFill>
                    <a:schemeClr val="tx1"/>
                  </a:solidFill>
                </a:endParaRPr>
              </a:p>
              <a:p>
                <a:pPr lvl="1">
                  <a:buFont typeface="Wingdings" panose="05000000000000000000" pitchFamily="2" charset="2"/>
                  <a:buChar char="§"/>
                </a:pPr>
                <a:r>
                  <a:rPr lang="en-ZA" dirty="0"/>
                  <a:t> Enforce consistency over entire regions obtained by </a:t>
                </a:r>
                <a:r>
                  <a:rPr lang="en-ZA" dirty="0" err="1"/>
                  <a:t>superpixels</a:t>
                </a:r>
                <a:endParaRPr lang="en-ZA" dirty="0"/>
              </a:p>
              <a:p>
                <a:pPr lvl="1">
                  <a:buFont typeface="Wingdings" panose="05000000000000000000" pitchFamily="2" charset="2"/>
                  <a:buChar char="§"/>
                </a:pPr>
                <a:r>
                  <a:rPr lang="en-ZA" dirty="0"/>
                  <a:t> Low cost if all the random variables within a </a:t>
                </a:r>
                <a:r>
                  <a:rPr lang="en-ZA" dirty="0" err="1"/>
                  <a:t>superpixel</a:t>
                </a:r>
                <a:r>
                  <a:rPr lang="en-ZA" dirty="0"/>
                  <a:t> are assigned the</a:t>
                </a:r>
                <a:br>
                  <a:rPr lang="en-ZA" dirty="0"/>
                </a:br>
                <a:r>
                  <a:rPr lang="en-ZA" dirty="0"/>
                  <a:t> </a:t>
                </a:r>
                <a:r>
                  <a:rPr lang="en-ZA" dirty="0" err="1"/>
                  <a:t>samel</a:t>
                </a:r>
                <a:r>
                  <a:rPr lang="en-ZA" dirty="0"/>
                  <a:t> label. High cost otherwise</a:t>
                </a:r>
              </a:p>
              <a:p>
                <a:pPr lvl="1">
                  <a:buFont typeface="Wingdings" panose="05000000000000000000" pitchFamily="2" charset="2"/>
                  <a:buChar char="§"/>
                </a:pPr>
                <a:r>
                  <a:rPr lang="en-ZA" dirty="0"/>
                  <a:t> Reduces spurious noise in segmentations</a:t>
                </a:r>
              </a:p>
              <a:p>
                <a:pPr lvl="1">
                  <a:buFont typeface="Wingdings" panose="05000000000000000000" pitchFamily="2" charset="2"/>
                  <a:buChar char="§"/>
                </a:pPr>
                <a:r>
                  <a:rPr lang="en-ZA" dirty="0"/>
                  <a:t>  </a:t>
                </a:r>
                <a14:m>
                  <m:oMath xmlns:m="http://schemas.openxmlformats.org/officeDocument/2006/math">
                    <m:sSubSup>
                      <m:sSubSupPr>
                        <m:ctrlPr>
                          <a:rPr lang="en-ZA" i="1">
                            <a:latin typeface="Cambria Math" panose="02040503050406030204" pitchFamily="18" charset="0"/>
                          </a:rPr>
                        </m:ctrlPr>
                      </m:sSubSupPr>
                      <m:e>
                        <m:r>
                          <a:rPr lang="en-ZA" i="1">
                            <a:latin typeface="Cambria Math" panose="02040503050406030204" pitchFamily="18" charset="0"/>
                          </a:rPr>
                          <m:t>𝜓</m:t>
                        </m:r>
                      </m:e>
                      <m:sub>
                        <m:r>
                          <a:rPr lang="en-ZA" i="1">
                            <a:latin typeface="Cambria Math" panose="02040503050406030204" pitchFamily="18" charset="0"/>
                          </a:rPr>
                          <m:t>𝑠</m:t>
                        </m:r>
                      </m:sub>
                      <m:sup>
                        <m:r>
                          <a:rPr lang="en-ZA" i="1">
                            <a:latin typeface="Cambria Math" panose="02040503050406030204" pitchFamily="18" charset="0"/>
                          </a:rPr>
                          <m:t>𝑆𝑃</m:t>
                        </m:r>
                      </m:sup>
                    </m:sSubSup>
                    <m:d>
                      <m:dPr>
                        <m:ctrlPr>
                          <a:rPr lang="en-ZA" i="1">
                            <a:latin typeface="Cambria Math" panose="02040503050406030204" pitchFamily="18" charset="0"/>
                          </a:rPr>
                        </m:ctrlPr>
                      </m:dPr>
                      <m:e>
                        <m:sSub>
                          <m:sSubPr>
                            <m:ctrlPr>
                              <a:rPr lang="en-ZA" b="1" i="1">
                                <a:latin typeface="Cambria Math" panose="02040503050406030204" pitchFamily="18" charset="0"/>
                              </a:rPr>
                            </m:ctrlPr>
                          </m:sSubPr>
                          <m:e>
                            <m:r>
                              <a:rPr lang="en-ZA" b="1" i="1">
                                <a:latin typeface="Cambria Math" panose="02040503050406030204" pitchFamily="18" charset="0"/>
                              </a:rPr>
                              <m:t>𝑿</m:t>
                            </m:r>
                          </m:e>
                          <m:sub>
                            <m:r>
                              <a:rPr lang="en-ZA" b="1" i="1">
                                <a:latin typeface="Cambria Math" panose="02040503050406030204" pitchFamily="18" charset="0"/>
                              </a:rPr>
                              <m:t>𝒔</m:t>
                            </m:r>
                          </m:sub>
                        </m:sSub>
                        <m:r>
                          <a:rPr lang="en-ZA" b="1" i="1">
                            <a:latin typeface="Cambria Math" panose="02040503050406030204" pitchFamily="18" charset="0"/>
                          </a:rPr>
                          <m:t>=</m:t>
                        </m:r>
                        <m:sSub>
                          <m:sSubPr>
                            <m:ctrlPr>
                              <a:rPr lang="en-ZA" b="1" i="1">
                                <a:latin typeface="Cambria Math" panose="02040503050406030204" pitchFamily="18" charset="0"/>
                              </a:rPr>
                            </m:ctrlPr>
                          </m:sSubPr>
                          <m:e>
                            <m:r>
                              <a:rPr lang="en-ZA" b="1" i="1">
                                <a:latin typeface="Cambria Math" panose="02040503050406030204" pitchFamily="18" charset="0"/>
                              </a:rPr>
                              <m:t>𝒙</m:t>
                            </m:r>
                          </m:e>
                          <m:sub>
                            <m:r>
                              <a:rPr lang="en-ZA" b="1" i="1">
                                <a:latin typeface="Cambria Math" panose="02040503050406030204" pitchFamily="18" charset="0"/>
                              </a:rPr>
                              <m:t>𝒔</m:t>
                            </m:r>
                          </m:sub>
                        </m:sSub>
                      </m:e>
                    </m:d>
                    <m:r>
                      <a:rPr lang="en-ZA" i="1">
                        <a:latin typeface="Cambria Math" panose="02040503050406030204" pitchFamily="18" charset="0"/>
                      </a:rPr>
                      <m:t>= </m:t>
                    </m:r>
                    <m:d>
                      <m:dPr>
                        <m:begChr m:val="{"/>
                        <m:endChr m:val=""/>
                        <m:ctrlPr>
                          <a:rPr lang="en-ZA" i="1">
                            <a:latin typeface="Cambria Math" panose="02040503050406030204" pitchFamily="18" charset="0"/>
                          </a:rPr>
                        </m:ctrlPr>
                      </m:dPr>
                      <m:e>
                        <m:eqArr>
                          <m:eqArrPr>
                            <m:ctrlPr>
                              <a:rPr lang="en-ZA" i="1">
                                <a:latin typeface="Cambria Math" panose="02040503050406030204" pitchFamily="18" charset="0"/>
                              </a:rPr>
                            </m:ctrlPr>
                          </m:eqArrPr>
                          <m:e>
                            <m:sSub>
                              <m:sSubPr>
                                <m:ctrlPr>
                                  <a:rPr lang="en-ZA" i="1">
                                    <a:latin typeface="Cambria Math" panose="02040503050406030204" pitchFamily="18" charset="0"/>
                                  </a:rPr>
                                </m:ctrlPr>
                              </m:sSubPr>
                              <m:e>
                                <m:r>
                                  <a:rPr lang="en-ZA" i="1">
                                    <a:latin typeface="Cambria Math" panose="02040503050406030204" pitchFamily="18" charset="0"/>
                                  </a:rPr>
                                  <m:t>𝑤</m:t>
                                </m:r>
                              </m:e>
                              <m:sub>
                                <m:r>
                                  <a:rPr lang="en-ZA" i="1">
                                    <a:latin typeface="Cambria Math" panose="02040503050406030204" pitchFamily="18" charset="0"/>
                                  </a:rPr>
                                  <m:t>𝑙𝑜𝑤</m:t>
                                </m:r>
                              </m:sub>
                            </m:sSub>
                            <m:d>
                              <m:dPr>
                                <m:ctrlPr>
                                  <a:rPr lang="en-ZA" i="1">
                                    <a:latin typeface="Cambria Math" panose="02040503050406030204" pitchFamily="18" charset="0"/>
                                  </a:rPr>
                                </m:ctrlPr>
                              </m:dPr>
                              <m:e>
                                <m:r>
                                  <a:rPr lang="en-ZA" i="1">
                                    <a:latin typeface="Cambria Math" panose="02040503050406030204" pitchFamily="18" charset="0"/>
                                  </a:rPr>
                                  <m:t>𝑙</m:t>
                                </m:r>
                              </m:e>
                            </m:d>
                            <m:r>
                              <a:rPr lang="en-ZA" i="1">
                                <a:latin typeface="Cambria Math" panose="02040503050406030204" pitchFamily="18" charset="0"/>
                              </a:rPr>
                              <m:t>   </m:t>
                            </m:r>
                            <m:r>
                              <m:rPr>
                                <m:nor/>
                              </m:rPr>
                              <a:rPr lang="en-ZA">
                                <a:latin typeface="Cambria Math" panose="02040503050406030204" pitchFamily="18" charset="0"/>
                              </a:rPr>
                              <m:t>if</m:t>
                            </m:r>
                            <m:r>
                              <m:rPr>
                                <m:nor/>
                              </m:rPr>
                              <a:rPr lang="en-ZA">
                                <a:latin typeface="Cambria Math" panose="02040503050406030204" pitchFamily="18" charset="0"/>
                              </a:rPr>
                              <m:t> </m:t>
                            </m:r>
                            <m:r>
                              <m:rPr>
                                <m:nor/>
                              </m:rPr>
                              <a:rPr lang="en-ZA">
                                <a:latin typeface="Cambria Math" panose="02040503050406030204" pitchFamily="18" charset="0"/>
                              </a:rPr>
                              <m:t>all</m:t>
                            </m:r>
                            <m:r>
                              <m:rPr>
                                <m:nor/>
                              </m:rPr>
                              <a:rPr lang="en-ZA">
                                <a:latin typeface="Cambria Math" panose="02040503050406030204" pitchFamily="18" charset="0"/>
                              </a:rPr>
                              <m:t> </m:t>
                            </m:r>
                            <m:sSubSup>
                              <m:sSubSupPr>
                                <m:ctrlPr>
                                  <a:rPr lang="en-ZA" i="1">
                                    <a:latin typeface="Cambria Math" panose="02040503050406030204" pitchFamily="18" charset="0"/>
                                  </a:rPr>
                                </m:ctrlPr>
                              </m:sSubSupPr>
                              <m:e>
                                <m:r>
                                  <a:rPr lang="en-ZA" i="1">
                                    <a:latin typeface="Cambria Math" panose="02040503050406030204" pitchFamily="18" charset="0"/>
                                  </a:rPr>
                                  <m:t>𝑥</m:t>
                                </m:r>
                              </m:e>
                              <m:sub>
                                <m:r>
                                  <a:rPr lang="en-ZA" i="1">
                                    <a:latin typeface="Cambria Math" panose="02040503050406030204" pitchFamily="18" charset="0"/>
                                  </a:rPr>
                                  <m:t>𝑠</m:t>
                                </m:r>
                              </m:sub>
                              <m:sup>
                                <m:r>
                                  <a:rPr lang="en-ZA" i="1">
                                    <a:latin typeface="Cambria Math" panose="02040503050406030204" pitchFamily="18" charset="0"/>
                                  </a:rPr>
                                  <m:t>(</m:t>
                                </m:r>
                                <m:r>
                                  <a:rPr lang="en-ZA" i="1">
                                    <a:latin typeface="Cambria Math" panose="02040503050406030204" pitchFamily="18" charset="0"/>
                                  </a:rPr>
                                  <m:t>𝑖</m:t>
                                </m:r>
                                <m:r>
                                  <a:rPr lang="en-ZA" i="1">
                                    <a:latin typeface="Cambria Math" panose="02040503050406030204" pitchFamily="18" charset="0"/>
                                  </a:rPr>
                                  <m:t>)</m:t>
                                </m:r>
                              </m:sup>
                            </m:sSubSup>
                            <m:r>
                              <a:rPr lang="en-ZA" i="1">
                                <a:latin typeface="Cambria Math" panose="02040503050406030204" pitchFamily="18" charset="0"/>
                              </a:rPr>
                              <m:t>=</m:t>
                            </m:r>
                            <m:r>
                              <a:rPr lang="en-ZA" i="1">
                                <a:latin typeface="Cambria Math" panose="02040503050406030204" pitchFamily="18" charset="0"/>
                              </a:rPr>
                              <m:t>𝑙</m:t>
                            </m:r>
                          </m:e>
                          <m:e>
                            <m:sSub>
                              <m:sSubPr>
                                <m:ctrlPr>
                                  <a:rPr lang="en-ZA" i="1">
                                    <a:latin typeface="Cambria Math" panose="02040503050406030204" pitchFamily="18" charset="0"/>
                                  </a:rPr>
                                </m:ctrlPr>
                              </m:sSubPr>
                              <m:e>
                                <m:r>
                                  <a:rPr lang="en-ZA" i="1">
                                    <a:latin typeface="Cambria Math" panose="02040503050406030204" pitchFamily="18" charset="0"/>
                                  </a:rPr>
                                  <m:t>𝑤</m:t>
                                </m:r>
                              </m:e>
                              <m:sub>
                                <m:r>
                                  <a:rPr lang="en-ZA" i="1">
                                    <a:latin typeface="Cambria Math" panose="02040503050406030204" pitchFamily="18" charset="0"/>
                                  </a:rPr>
                                  <m:t>h𝑖𝑔h</m:t>
                                </m:r>
                              </m:sub>
                            </m:sSub>
                            <m:r>
                              <a:rPr lang="en-ZA" i="1">
                                <a:latin typeface="Cambria Math" panose="02040503050406030204" pitchFamily="18" charset="0"/>
                              </a:rPr>
                              <m:t>      </m:t>
                            </m:r>
                            <m:r>
                              <m:rPr>
                                <m:nor/>
                              </m:rPr>
                              <a:rPr lang="en-ZA">
                                <a:latin typeface="Cambria Math" panose="02040503050406030204" pitchFamily="18" charset="0"/>
                              </a:rPr>
                              <m:t>otherwise</m:t>
                            </m:r>
                            <m:r>
                              <m:rPr>
                                <m:nor/>
                              </m:rPr>
                              <a:rPr lang="en-ZA">
                                <a:latin typeface="Cambria Math" panose="02040503050406030204" pitchFamily="18" charset="0"/>
                              </a:rPr>
                              <m:t>   </m:t>
                            </m:r>
                          </m:e>
                        </m:eqArr>
                      </m:e>
                    </m:d>
                  </m:oMath>
                </a14:m>
                <a:endParaRPr lang="en-ZA" dirty="0"/>
              </a:p>
              <a:p>
                <a:pPr lvl="1">
                  <a:buFont typeface="Wingdings" panose="05000000000000000000" pitchFamily="2" charset="2"/>
                  <a:buChar char="§"/>
                </a:pPr>
                <a:endParaRPr lang="en-GB" dirty="0">
                  <a:solidFill>
                    <a:schemeClr val="tx1"/>
                  </a:solidFill>
                </a:endParaRPr>
              </a:p>
              <a:p>
                <a:pPr lvl="1">
                  <a:buFont typeface="Wingdings" panose="05000000000000000000" pitchFamily="2" charset="2"/>
                  <a:buChar char="§"/>
                </a:pPr>
                <a:endParaRPr lang="en-GB"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55" t="-1061"/>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11</a:t>
            </a:fld>
            <a:endParaRPr lang="en-ZA"/>
          </a:p>
        </p:txBody>
      </p:sp>
      <p:sp>
        <p:nvSpPr>
          <p:cNvPr id="23" name="Rectangle 22"/>
          <p:cNvSpPr/>
          <p:nvPr/>
        </p:nvSpPr>
        <p:spPr>
          <a:xfrm>
            <a:off x="8963410" y="2190427"/>
            <a:ext cx="2249074" cy="3049230"/>
          </a:xfrm>
          <a:prstGeom prst="rect">
            <a:avLst/>
          </a:prstGeom>
          <a:blipFill dpi="0" rotWithShape="1">
            <a:blip r:embed="rId4">
              <a:alphaModFix amt="33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9044771" y="3508603"/>
            <a:ext cx="307742" cy="323883"/>
          </a:xfrm>
          <a:prstGeom prst="ellipse">
            <a:avLst/>
          </a:prstGeom>
          <a:solidFill>
            <a:schemeClr val="accent4">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9678948" y="3508603"/>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0826400" y="3508603"/>
            <a:ext cx="307742" cy="323883"/>
          </a:xfrm>
          <a:prstGeom prst="ellipse">
            <a:avLst/>
          </a:prstGeom>
          <a:solidFill>
            <a:schemeClr val="accent5">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0227124" y="3508602"/>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9044765" y="4725998"/>
            <a:ext cx="307742" cy="323883"/>
          </a:xfrm>
          <a:prstGeom prst="ellipse">
            <a:avLst/>
          </a:prstGeom>
          <a:solidFill>
            <a:schemeClr val="accent2">
              <a:lumMod val="50000"/>
              <a:lumOff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9678941" y="4725998"/>
            <a:ext cx="307742" cy="323883"/>
          </a:xfrm>
          <a:prstGeom prst="ellipse">
            <a:avLst/>
          </a:prstGeom>
          <a:solidFill>
            <a:schemeClr val="accent2">
              <a:lumMod val="50000"/>
              <a:lumOff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0826394" y="4725998"/>
            <a:ext cx="307742" cy="323883"/>
          </a:xfrm>
          <a:prstGeom prst="ellipse">
            <a:avLst/>
          </a:prstGeom>
          <a:solidFill>
            <a:schemeClr val="accent5">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0227118" y="4725996"/>
            <a:ext cx="307742" cy="323883"/>
          </a:xfrm>
          <a:prstGeom prst="ellipse">
            <a:avLst/>
          </a:prstGeom>
          <a:solidFill>
            <a:schemeClr val="accent2">
              <a:lumMod val="50000"/>
              <a:lumOff val="5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9055956" y="2347041"/>
            <a:ext cx="307742" cy="323883"/>
          </a:xfrm>
          <a:prstGeom prst="ellipse">
            <a:avLst/>
          </a:prstGeom>
          <a:solidFill>
            <a:schemeClr val="accent4">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9690132" y="2347041"/>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0837585" y="2347041"/>
            <a:ext cx="307742" cy="323883"/>
          </a:xfrm>
          <a:prstGeom prst="ellipse">
            <a:avLst/>
          </a:prstGeom>
          <a:solidFill>
            <a:schemeClr val="accent5">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0238308" y="2347040"/>
            <a:ext cx="307742" cy="323883"/>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8963410" y="5239657"/>
            <a:ext cx="2249073" cy="923330"/>
          </a:xfrm>
          <a:prstGeom prst="rect">
            <a:avLst/>
          </a:prstGeom>
          <a:noFill/>
        </p:spPr>
        <p:txBody>
          <a:bodyPr wrap="square" rtlCol="0">
            <a:spAutoFit/>
          </a:bodyPr>
          <a:lstStyle/>
          <a:p>
            <a:pPr algn="ctr"/>
            <a:r>
              <a:rPr lang="en-GB" dirty="0"/>
              <a:t>Each colour represents a different </a:t>
            </a:r>
            <a:r>
              <a:rPr lang="en-GB" dirty="0" err="1"/>
              <a:t>superpixel</a:t>
            </a:r>
            <a:endParaRPr lang="en-GB" dirty="0"/>
          </a:p>
        </p:txBody>
      </p:sp>
    </p:spTree>
    <p:extLst>
      <p:ext uri="{BB962C8B-B14F-4D97-AF65-F5344CB8AC3E}">
        <p14:creationId xmlns:p14="http://schemas.microsoft.com/office/powerpoint/2010/main" val="4255560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Inference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a:buFont typeface="Wingdings" panose="05000000000000000000" pitchFamily="2" charset="2"/>
                  <a:buChar char="§"/>
                </a:pPr>
                <a:r>
                  <a:rPr lang="en-GB" dirty="0"/>
                  <a:t> We have an energy that we want to minimise.</a:t>
                </a:r>
              </a:p>
              <a:p>
                <a:pPr>
                  <a:buFont typeface="Wingdings" panose="05000000000000000000" pitchFamily="2" charset="2"/>
                  <a:buChar char="§"/>
                </a:pPr>
                <a:r>
                  <a:rPr lang="en-GB" dirty="0"/>
                  <a:t> </a:t>
                </a:r>
                <a14:m>
                  <m:oMath xmlns:m="http://schemas.openxmlformats.org/officeDocument/2006/math">
                    <m:r>
                      <a:rPr lang="en-ZA" i="1">
                        <a:latin typeface="Cambria Math" panose="02040503050406030204" pitchFamily="18" charset="0"/>
                      </a:rPr>
                      <m:t>𝐸</m:t>
                    </m:r>
                    <m:d>
                      <m:dPr>
                        <m:ctrlPr>
                          <a:rPr lang="en-ZA" i="1">
                            <a:latin typeface="Cambria Math" panose="02040503050406030204" pitchFamily="18" charset="0"/>
                          </a:rPr>
                        </m:ctrlPr>
                      </m:dPr>
                      <m:e>
                        <m:r>
                          <a:rPr lang="en-ZA" i="1">
                            <a:latin typeface="Cambria Math" panose="02040503050406030204" pitchFamily="18" charset="0"/>
                          </a:rPr>
                          <m:t>𝑥</m:t>
                        </m:r>
                      </m:e>
                    </m:d>
                    <m:r>
                      <a:rPr lang="en-ZA" i="1">
                        <a:latin typeface="Cambria Math" panose="02040503050406030204" pitchFamily="18" charset="0"/>
                      </a:rPr>
                      <m:t>= </m:t>
                    </m:r>
                    <m:nary>
                      <m:naryPr>
                        <m:chr m:val="∑"/>
                        <m:supHide m:val="on"/>
                        <m:ctrlPr>
                          <a:rPr lang="en-ZA" i="1">
                            <a:latin typeface="Cambria Math" panose="02040503050406030204" pitchFamily="18" charset="0"/>
                          </a:rPr>
                        </m:ctrlPr>
                      </m:naryPr>
                      <m:sub>
                        <m:r>
                          <m:rPr>
                            <m:brk m:alnAt="7"/>
                          </m:rPr>
                          <a:rPr lang="en-ZA" i="1">
                            <a:latin typeface="Cambria Math" panose="02040503050406030204" pitchFamily="18" charset="0"/>
                          </a:rPr>
                          <m:t>𝑖</m:t>
                        </m:r>
                      </m:sub>
                      <m:sup/>
                      <m:e>
                        <m:sSubSup>
                          <m:sSubSupPr>
                            <m:ctrlPr>
                              <a:rPr lang="en-ZA" i="1">
                                <a:latin typeface="Cambria Math" panose="02040503050406030204" pitchFamily="18" charset="0"/>
                              </a:rPr>
                            </m:ctrlPr>
                          </m:sSubSupPr>
                          <m:e>
                            <m:r>
                              <a:rPr lang="en-ZA" i="1">
                                <a:latin typeface="Cambria Math" panose="02040503050406030204" pitchFamily="18" charset="0"/>
                              </a:rPr>
                              <m:t>𝜓</m:t>
                            </m:r>
                          </m:e>
                          <m:sub>
                            <m:r>
                              <a:rPr lang="en-ZA" i="1">
                                <a:latin typeface="Cambria Math" panose="02040503050406030204" pitchFamily="18" charset="0"/>
                              </a:rPr>
                              <m:t>𝑖</m:t>
                            </m:r>
                          </m:sub>
                          <m:sup>
                            <m:r>
                              <a:rPr lang="en-ZA" i="1">
                                <a:latin typeface="Cambria Math" panose="02040503050406030204" pitchFamily="18" charset="0"/>
                              </a:rPr>
                              <m:t>𝑈</m:t>
                            </m:r>
                          </m:sup>
                        </m:sSubSup>
                        <m:r>
                          <a:rPr lang="en-ZA" i="1">
                            <a:latin typeface="Cambria Math" panose="02040503050406030204" pitchFamily="18" charset="0"/>
                          </a:rPr>
                          <m:t>(</m:t>
                        </m:r>
                        <m:sSub>
                          <m:sSubPr>
                            <m:ctrlPr>
                              <a:rPr lang="en-ZA" i="1">
                                <a:latin typeface="Cambria Math" panose="02040503050406030204" pitchFamily="18" charset="0"/>
                              </a:rPr>
                            </m:ctrlPr>
                          </m:sSubPr>
                          <m:e>
                            <m:r>
                              <a:rPr lang="en-ZA" i="1">
                                <a:latin typeface="Cambria Math" panose="02040503050406030204" pitchFamily="18" charset="0"/>
                              </a:rPr>
                              <m:t>𝑥</m:t>
                            </m:r>
                          </m:e>
                          <m:sub>
                            <m:r>
                              <a:rPr lang="en-ZA" i="1">
                                <a:latin typeface="Cambria Math" panose="02040503050406030204" pitchFamily="18" charset="0"/>
                              </a:rPr>
                              <m:t>𝑖</m:t>
                            </m:r>
                          </m:sub>
                        </m:sSub>
                        <m:r>
                          <a:rPr lang="en-ZA" i="1">
                            <a:latin typeface="Cambria Math" panose="02040503050406030204" pitchFamily="18" charset="0"/>
                          </a:rPr>
                          <m:t>)</m:t>
                        </m:r>
                      </m:e>
                    </m:nary>
                    <m:r>
                      <a:rPr lang="en-ZA" i="1">
                        <a:latin typeface="Cambria Math" panose="02040503050406030204" pitchFamily="18" charset="0"/>
                      </a:rPr>
                      <m:t>+</m:t>
                    </m:r>
                    <m:nary>
                      <m:naryPr>
                        <m:chr m:val="∑"/>
                        <m:supHide m:val="on"/>
                        <m:ctrlPr>
                          <a:rPr lang="en-ZA" i="1">
                            <a:latin typeface="Cambria Math" panose="02040503050406030204" pitchFamily="18" charset="0"/>
                          </a:rPr>
                        </m:ctrlPr>
                      </m:naryPr>
                      <m:sub>
                        <m:r>
                          <m:rPr>
                            <m:brk m:alnAt="7"/>
                          </m:rPr>
                          <a:rPr lang="en-ZA" i="1">
                            <a:latin typeface="Cambria Math" panose="02040503050406030204" pitchFamily="18" charset="0"/>
                          </a:rPr>
                          <m:t>𝑖</m:t>
                        </m:r>
                        <m:r>
                          <a:rPr lang="en-ZA" i="1">
                            <a:latin typeface="Cambria Math" panose="02040503050406030204" pitchFamily="18" charset="0"/>
                          </a:rPr>
                          <m:t>&lt;</m:t>
                        </m:r>
                        <m:r>
                          <a:rPr lang="en-ZA" i="1">
                            <a:latin typeface="Cambria Math" panose="02040503050406030204" pitchFamily="18" charset="0"/>
                          </a:rPr>
                          <m:t>𝑗</m:t>
                        </m:r>
                      </m:sub>
                      <m:sup/>
                      <m:e>
                        <m:sSubSup>
                          <m:sSubSupPr>
                            <m:ctrlPr>
                              <a:rPr lang="en-ZA" i="1">
                                <a:latin typeface="Cambria Math" panose="02040503050406030204" pitchFamily="18" charset="0"/>
                              </a:rPr>
                            </m:ctrlPr>
                          </m:sSubSupPr>
                          <m:e>
                            <m:r>
                              <a:rPr lang="en-ZA" i="1">
                                <a:latin typeface="Cambria Math" panose="02040503050406030204" pitchFamily="18" charset="0"/>
                              </a:rPr>
                              <m:t>𝜓</m:t>
                            </m:r>
                          </m:e>
                          <m:sub>
                            <m:r>
                              <a:rPr lang="en-ZA" i="1">
                                <a:latin typeface="Cambria Math" panose="02040503050406030204" pitchFamily="18" charset="0"/>
                              </a:rPr>
                              <m:t>𝑖</m:t>
                            </m:r>
                            <m:r>
                              <a:rPr lang="en-ZA" i="1">
                                <a:latin typeface="Cambria Math" panose="02040503050406030204" pitchFamily="18" charset="0"/>
                              </a:rPr>
                              <m:t>,</m:t>
                            </m:r>
                            <m:r>
                              <a:rPr lang="en-ZA" i="1">
                                <a:latin typeface="Cambria Math" panose="02040503050406030204" pitchFamily="18" charset="0"/>
                              </a:rPr>
                              <m:t>𝑗</m:t>
                            </m:r>
                          </m:sub>
                          <m:sup>
                            <m:r>
                              <a:rPr lang="en-ZA" i="1">
                                <a:latin typeface="Cambria Math" panose="02040503050406030204" pitchFamily="18" charset="0"/>
                              </a:rPr>
                              <m:t>𝑃</m:t>
                            </m:r>
                          </m:sup>
                        </m:sSubSup>
                        <m:r>
                          <a:rPr lang="en-ZA" i="1">
                            <a:latin typeface="Cambria Math" panose="02040503050406030204" pitchFamily="18" charset="0"/>
                          </a:rPr>
                          <m:t>(</m:t>
                        </m:r>
                        <m:sSub>
                          <m:sSubPr>
                            <m:ctrlPr>
                              <a:rPr lang="en-ZA" i="1">
                                <a:latin typeface="Cambria Math" panose="02040503050406030204" pitchFamily="18" charset="0"/>
                              </a:rPr>
                            </m:ctrlPr>
                          </m:sSubPr>
                          <m:e>
                            <m:r>
                              <a:rPr lang="en-ZA" i="1">
                                <a:latin typeface="Cambria Math" panose="02040503050406030204" pitchFamily="18" charset="0"/>
                              </a:rPr>
                              <m:t>𝑥</m:t>
                            </m:r>
                          </m:e>
                          <m:sub>
                            <m:r>
                              <a:rPr lang="en-ZA" i="1">
                                <a:latin typeface="Cambria Math" panose="02040503050406030204" pitchFamily="18" charset="0"/>
                              </a:rPr>
                              <m:t>𝑖</m:t>
                            </m:r>
                          </m:sub>
                        </m:sSub>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𝑥</m:t>
                            </m:r>
                          </m:e>
                          <m:sub>
                            <m:r>
                              <a:rPr lang="en-ZA" i="1">
                                <a:latin typeface="Cambria Math" panose="02040503050406030204" pitchFamily="18" charset="0"/>
                              </a:rPr>
                              <m:t>𝑗</m:t>
                            </m:r>
                          </m:sub>
                        </m:sSub>
                        <m:r>
                          <a:rPr lang="en-ZA" i="1">
                            <a:latin typeface="Cambria Math" panose="02040503050406030204" pitchFamily="18" charset="0"/>
                          </a:rPr>
                          <m:t>)</m:t>
                        </m:r>
                      </m:e>
                    </m:nary>
                    <m:r>
                      <a:rPr lang="en-ZA" i="1">
                        <a:latin typeface="Cambria Math" panose="02040503050406030204" pitchFamily="18" charset="0"/>
                      </a:rPr>
                      <m:t>+</m:t>
                    </m:r>
                    <m:nary>
                      <m:naryPr>
                        <m:chr m:val="∑"/>
                        <m:supHide m:val="on"/>
                        <m:ctrlPr>
                          <a:rPr lang="en-ZA" i="1">
                            <a:latin typeface="Cambria Math" panose="02040503050406030204" pitchFamily="18" charset="0"/>
                          </a:rPr>
                        </m:ctrlPr>
                      </m:naryPr>
                      <m:sub>
                        <m:r>
                          <a:rPr lang="en-ZA" i="1">
                            <a:latin typeface="Cambria Math" panose="02040503050406030204" pitchFamily="18" charset="0"/>
                          </a:rPr>
                          <m:t>𝑑</m:t>
                        </m:r>
                      </m:sub>
                      <m:sup/>
                      <m:e>
                        <m:sSubSup>
                          <m:sSubSupPr>
                            <m:ctrlPr>
                              <a:rPr lang="en-ZA" i="1">
                                <a:latin typeface="Cambria Math" panose="02040503050406030204" pitchFamily="18" charset="0"/>
                              </a:rPr>
                            </m:ctrlPr>
                          </m:sSubSupPr>
                          <m:e>
                            <m:r>
                              <a:rPr lang="en-ZA" i="1">
                                <a:latin typeface="Cambria Math" panose="02040503050406030204" pitchFamily="18" charset="0"/>
                              </a:rPr>
                              <m:t>𝜓</m:t>
                            </m:r>
                          </m:e>
                          <m:sub>
                            <m:r>
                              <a:rPr lang="en-ZA" i="1">
                                <a:latin typeface="Cambria Math" panose="02040503050406030204" pitchFamily="18" charset="0"/>
                              </a:rPr>
                              <m:t>𝑑</m:t>
                            </m:r>
                          </m:sub>
                          <m:sup>
                            <m:r>
                              <a:rPr lang="en-ZA" i="1">
                                <a:latin typeface="Cambria Math" panose="02040503050406030204" pitchFamily="18" charset="0"/>
                              </a:rPr>
                              <m:t>𝐷𝑒𝑡</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ZA" b="1" i="1">
                                    <a:latin typeface="Cambria Math" panose="02040503050406030204" pitchFamily="18" charset="0"/>
                                  </a:rPr>
                                  <m:t>𝒙</m:t>
                                </m:r>
                              </m:e>
                              <m:sub>
                                <m:r>
                                  <a:rPr lang="en-ZA" i="1">
                                    <a:latin typeface="Cambria Math" panose="02040503050406030204" pitchFamily="18" charset="0"/>
                                  </a:rPr>
                                  <m:t>𝑑</m:t>
                                </m:r>
                              </m:sub>
                            </m:sSub>
                          </m:e>
                        </m:d>
                        <m:r>
                          <a:rPr lang="en-ZA" i="1">
                            <a:latin typeface="Cambria Math" panose="02040503050406030204" pitchFamily="18" charset="0"/>
                          </a:rPr>
                          <m:t>+</m:t>
                        </m:r>
                        <m:nary>
                          <m:naryPr>
                            <m:chr m:val="∑"/>
                            <m:supHide m:val="on"/>
                            <m:ctrlPr>
                              <a:rPr lang="en-ZA" i="1">
                                <a:latin typeface="Cambria Math" panose="02040503050406030204" pitchFamily="18" charset="0"/>
                              </a:rPr>
                            </m:ctrlPr>
                          </m:naryPr>
                          <m:sub>
                            <m:r>
                              <a:rPr lang="en-ZA" i="1">
                                <a:latin typeface="Cambria Math" panose="02040503050406030204" pitchFamily="18" charset="0"/>
                              </a:rPr>
                              <m:t>𝑠</m:t>
                            </m:r>
                          </m:sub>
                          <m:sup/>
                          <m:e>
                            <m:sSubSup>
                              <m:sSubSupPr>
                                <m:ctrlPr>
                                  <a:rPr lang="en-ZA" i="1">
                                    <a:latin typeface="Cambria Math" panose="02040503050406030204" pitchFamily="18" charset="0"/>
                                  </a:rPr>
                                </m:ctrlPr>
                              </m:sSubSupPr>
                              <m:e>
                                <m:r>
                                  <a:rPr lang="en-ZA" i="1">
                                    <a:latin typeface="Cambria Math" panose="02040503050406030204" pitchFamily="18" charset="0"/>
                                  </a:rPr>
                                  <m:t>𝜓</m:t>
                                </m:r>
                              </m:e>
                              <m:sub>
                                <m:r>
                                  <a:rPr lang="en-ZA" i="1">
                                    <a:latin typeface="Cambria Math" panose="02040503050406030204" pitchFamily="18" charset="0"/>
                                  </a:rPr>
                                  <m:t>𝑠</m:t>
                                </m:r>
                              </m:sub>
                              <m:sup>
                                <m:r>
                                  <a:rPr lang="en-ZA" i="1">
                                    <a:latin typeface="Cambria Math" panose="02040503050406030204" pitchFamily="18" charset="0"/>
                                  </a:rPr>
                                  <m:t>𝑆𝑃</m:t>
                                </m:r>
                              </m:sup>
                            </m:sSubSup>
                            <m:r>
                              <a:rPr lang="en-ZA" i="1">
                                <a:latin typeface="Cambria Math" panose="02040503050406030204" pitchFamily="18" charset="0"/>
                              </a:rPr>
                              <m:t>(</m:t>
                            </m:r>
                            <m:sSub>
                              <m:sSubPr>
                                <m:ctrlPr>
                                  <a:rPr lang="en-ZA" i="1">
                                    <a:latin typeface="Cambria Math" panose="02040503050406030204" pitchFamily="18" charset="0"/>
                                  </a:rPr>
                                </m:ctrlPr>
                              </m:sSubPr>
                              <m:e>
                                <m:r>
                                  <a:rPr lang="en-ZA" b="1" i="1">
                                    <a:latin typeface="Cambria Math" panose="02040503050406030204" pitchFamily="18" charset="0"/>
                                  </a:rPr>
                                  <m:t>𝒙</m:t>
                                </m:r>
                              </m:e>
                              <m:sub>
                                <m:r>
                                  <a:rPr lang="en-ZA" i="1">
                                    <a:latin typeface="Cambria Math" panose="02040503050406030204" pitchFamily="18" charset="0"/>
                                  </a:rPr>
                                  <m:t>𝑠</m:t>
                                </m:r>
                              </m:sub>
                            </m:sSub>
                          </m:e>
                        </m:nary>
                        <m:r>
                          <a:rPr lang="en-ZA" i="1">
                            <a:latin typeface="Cambria Math" panose="02040503050406030204" pitchFamily="18" charset="0"/>
                          </a:rPr>
                          <m:t>)</m:t>
                        </m:r>
                      </m:e>
                    </m:nary>
                  </m:oMath>
                </a14:m>
                <a:endParaRPr lang="en-GB" dirty="0"/>
              </a:p>
              <a:p>
                <a:pPr>
                  <a:buFont typeface="Wingdings" panose="05000000000000000000" pitchFamily="2" charset="2"/>
                  <a:buChar char="§"/>
                </a:pPr>
                <a:endParaRPr lang="en-GB" dirty="0"/>
              </a:p>
              <a:p>
                <a:pPr marL="0" indent="0">
                  <a:buNone/>
                </a:pPr>
                <a:endParaRPr lang="en-GB" dirty="0"/>
              </a:p>
              <a:p>
                <a:pPr>
                  <a:buFont typeface="Wingdings" panose="05000000000000000000" pitchFamily="2" charset="2"/>
                  <a:buChar char="§"/>
                </a:pPr>
                <a:r>
                  <a:rPr lang="en-GB" dirty="0">
                    <a:solidFill>
                      <a:schemeClr val="tx1"/>
                    </a:solidFill>
                  </a:rPr>
                  <a:t> During the forward pass of our network, we want to implement this energy minimisation / MAP estimation procedure</a:t>
                </a:r>
              </a:p>
              <a:p>
                <a:pPr>
                  <a:buFont typeface="Wingdings" panose="05000000000000000000" pitchFamily="2" charset="2"/>
                  <a:buChar char="§"/>
                </a:pPr>
                <a:r>
                  <a:rPr lang="en-GB" dirty="0">
                    <a:solidFill>
                      <a:schemeClr val="tx1"/>
                    </a:solidFill>
                  </a:rPr>
                  <a:t> How?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33" t="-151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12</a:t>
            </a:fld>
            <a:endParaRPr lang="en-ZA"/>
          </a:p>
        </p:txBody>
      </p:sp>
      <p:grpSp>
        <p:nvGrpSpPr>
          <p:cNvPr id="13" name="Group 12"/>
          <p:cNvGrpSpPr/>
          <p:nvPr/>
        </p:nvGrpSpPr>
        <p:grpSpPr>
          <a:xfrm>
            <a:off x="1694665" y="2700490"/>
            <a:ext cx="6650581" cy="760152"/>
            <a:chOff x="3175593" y="4211237"/>
            <a:chExt cx="6650581" cy="760152"/>
          </a:xfrm>
        </p:grpSpPr>
        <p:sp>
          <p:nvSpPr>
            <p:cNvPr id="5" name="Left Brace 4"/>
            <p:cNvSpPr/>
            <p:nvPr/>
          </p:nvSpPr>
          <p:spPr>
            <a:xfrm rot="16200000">
              <a:off x="5696452" y="3446535"/>
              <a:ext cx="102416" cy="16546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6" name="TextBox 5"/>
            <p:cNvSpPr txBox="1"/>
            <p:nvPr/>
          </p:nvSpPr>
          <p:spPr>
            <a:xfrm>
              <a:off x="4920346" y="4357164"/>
              <a:ext cx="1654628" cy="369332"/>
            </a:xfrm>
            <a:prstGeom prst="rect">
              <a:avLst/>
            </a:prstGeom>
            <a:noFill/>
          </p:spPr>
          <p:txBody>
            <a:bodyPr wrap="square" rtlCol="0">
              <a:spAutoFit/>
            </a:bodyPr>
            <a:lstStyle/>
            <a:p>
              <a:pPr algn="ctr"/>
              <a:r>
                <a:rPr lang="en-ZA" dirty="0"/>
                <a:t>Pairwise [1]</a:t>
              </a:r>
            </a:p>
          </p:txBody>
        </p:sp>
        <p:sp>
          <p:nvSpPr>
            <p:cNvPr id="7" name="Left Brace 6"/>
            <p:cNvSpPr/>
            <p:nvPr/>
          </p:nvSpPr>
          <p:spPr>
            <a:xfrm rot="16200000">
              <a:off x="7386099" y="3542687"/>
              <a:ext cx="134523" cy="14944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8" name="Left Brace 7"/>
            <p:cNvSpPr/>
            <p:nvPr/>
          </p:nvSpPr>
          <p:spPr>
            <a:xfrm rot="16200000">
              <a:off x="8979736" y="3641353"/>
              <a:ext cx="145924" cy="12856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9" name="TextBox 8"/>
            <p:cNvSpPr txBox="1"/>
            <p:nvPr/>
          </p:nvSpPr>
          <p:spPr>
            <a:xfrm>
              <a:off x="6706147" y="4325058"/>
              <a:ext cx="1494427" cy="646331"/>
            </a:xfrm>
            <a:prstGeom prst="rect">
              <a:avLst/>
            </a:prstGeom>
            <a:noFill/>
          </p:spPr>
          <p:txBody>
            <a:bodyPr wrap="square" rtlCol="0">
              <a:spAutoFit/>
            </a:bodyPr>
            <a:lstStyle/>
            <a:p>
              <a:pPr algn="ctr"/>
              <a:r>
                <a:rPr lang="en-ZA" dirty="0"/>
                <a:t>Detection potentials</a:t>
              </a:r>
            </a:p>
          </p:txBody>
        </p:sp>
        <p:sp>
          <p:nvSpPr>
            <p:cNvPr id="10" name="TextBox 9"/>
            <p:cNvSpPr txBox="1"/>
            <p:nvPr/>
          </p:nvSpPr>
          <p:spPr>
            <a:xfrm>
              <a:off x="8331747" y="4325057"/>
              <a:ext cx="1494427" cy="646331"/>
            </a:xfrm>
            <a:prstGeom prst="rect">
              <a:avLst/>
            </a:prstGeom>
            <a:noFill/>
          </p:spPr>
          <p:txBody>
            <a:bodyPr wrap="square" rtlCol="0">
              <a:spAutoFit/>
            </a:bodyPr>
            <a:lstStyle/>
            <a:p>
              <a:pPr algn="ctr"/>
              <a:r>
                <a:rPr lang="en-ZA" dirty="0" err="1"/>
                <a:t>Superpixel</a:t>
              </a:r>
              <a:r>
                <a:rPr lang="en-ZA" dirty="0"/>
                <a:t> potentials</a:t>
              </a:r>
            </a:p>
          </p:txBody>
        </p:sp>
        <p:sp>
          <p:nvSpPr>
            <p:cNvPr id="11" name="Left Brace 10"/>
            <p:cNvSpPr/>
            <p:nvPr/>
          </p:nvSpPr>
          <p:spPr>
            <a:xfrm rot="16200000">
              <a:off x="4002720" y="3712235"/>
              <a:ext cx="70312" cy="11263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12" name="TextBox 11"/>
            <p:cNvSpPr txBox="1"/>
            <p:nvPr/>
          </p:nvSpPr>
          <p:spPr>
            <a:xfrm>
              <a:off x="3175593" y="4325057"/>
              <a:ext cx="1654628" cy="646331"/>
            </a:xfrm>
            <a:prstGeom prst="rect">
              <a:avLst/>
            </a:prstGeom>
            <a:noFill/>
          </p:spPr>
          <p:txBody>
            <a:bodyPr wrap="square" rtlCol="0">
              <a:spAutoFit/>
            </a:bodyPr>
            <a:lstStyle/>
            <a:p>
              <a:pPr algn="ctr"/>
              <a:r>
                <a:rPr lang="en-ZA" dirty="0" err="1"/>
                <a:t>Unaries</a:t>
              </a:r>
              <a:r>
                <a:rPr lang="en-ZA" dirty="0"/>
                <a:t> from CNN</a:t>
              </a:r>
            </a:p>
          </p:txBody>
        </p:sp>
      </p:grpSp>
      <p:sp>
        <p:nvSpPr>
          <p:cNvPr id="14" name="TextBox 13"/>
          <p:cNvSpPr txBox="1"/>
          <p:nvPr/>
        </p:nvSpPr>
        <p:spPr>
          <a:xfrm>
            <a:off x="-1" y="6445894"/>
            <a:ext cx="11016343" cy="338554"/>
          </a:xfrm>
          <a:prstGeom prst="rect">
            <a:avLst/>
          </a:prstGeom>
          <a:noFill/>
        </p:spPr>
        <p:txBody>
          <a:bodyPr wrap="square" rtlCol="0">
            <a:spAutoFit/>
          </a:bodyPr>
          <a:lstStyle/>
          <a:p>
            <a:r>
              <a:rPr lang="en-GB" sz="1600" dirty="0">
                <a:solidFill>
                  <a:schemeClr val="bg1"/>
                </a:solidFill>
              </a:rPr>
              <a:t>[1] </a:t>
            </a:r>
            <a:r>
              <a:rPr lang="en-GB" sz="1600" dirty="0" err="1">
                <a:solidFill>
                  <a:schemeClr val="bg1"/>
                </a:solidFill>
              </a:rPr>
              <a:t>Krahenbuhl</a:t>
            </a:r>
            <a:r>
              <a:rPr lang="en-GB" sz="1600" dirty="0">
                <a:solidFill>
                  <a:schemeClr val="bg1"/>
                </a:solidFill>
              </a:rPr>
              <a:t> and </a:t>
            </a:r>
            <a:r>
              <a:rPr lang="en-GB" sz="1600" dirty="0" err="1">
                <a:solidFill>
                  <a:schemeClr val="bg1"/>
                </a:solidFill>
              </a:rPr>
              <a:t>Koltun</a:t>
            </a:r>
            <a:r>
              <a:rPr lang="en-GB" sz="1600" dirty="0">
                <a:solidFill>
                  <a:schemeClr val="bg1"/>
                </a:solidFill>
              </a:rPr>
              <a:t>, NIPS, 2011</a:t>
            </a:r>
            <a:endParaRPr lang="es-ES_tradnl" sz="1600" dirty="0">
              <a:solidFill>
                <a:schemeClr val="bg1"/>
              </a:solidFill>
            </a:endParaRPr>
          </a:p>
        </p:txBody>
      </p:sp>
    </p:spTree>
    <p:extLst>
      <p:ext uri="{BB962C8B-B14F-4D97-AF65-F5344CB8AC3E}">
        <p14:creationId xmlns:p14="http://schemas.microsoft.com/office/powerpoint/2010/main" val="3517253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Mean Field</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 An approximate method. Works well in practice</a:t>
            </a:r>
          </a:p>
          <a:p>
            <a:pPr>
              <a:buFont typeface="Wingdings" panose="05000000000000000000" pitchFamily="2" charset="2"/>
              <a:buChar char="§"/>
            </a:pPr>
            <a:endParaRPr lang="en-GB" dirty="0">
              <a:solidFill>
                <a:schemeClr val="tx1"/>
              </a:solidFill>
            </a:endParaRPr>
          </a:p>
          <a:p>
            <a:pPr marL="0" indent="0">
              <a:buNone/>
            </a:pPr>
            <a:endParaRPr lang="en-GB" dirty="0">
              <a:solidFill>
                <a:schemeClr val="tx1"/>
              </a:solidFill>
            </a:endParaRPr>
          </a:p>
        </p:txBody>
      </p:sp>
      <p:sp>
        <p:nvSpPr>
          <p:cNvPr id="4" name="Slide Number Placeholder 3"/>
          <p:cNvSpPr>
            <a:spLocks noGrp="1"/>
          </p:cNvSpPr>
          <p:nvPr>
            <p:ph type="sldNum" sz="quarter" idx="12"/>
          </p:nvPr>
        </p:nvSpPr>
        <p:spPr/>
        <p:txBody>
          <a:bodyPr/>
          <a:lstStyle/>
          <a:p>
            <a:fld id="{AE88EA90-0C7F-461C-A261-5F2AFA866A12}" type="slidenum">
              <a:rPr lang="en-ZA" smtClean="0"/>
              <a:t>13</a:t>
            </a:fld>
            <a:endParaRPr lang="en-ZA"/>
          </a:p>
        </p:txBody>
      </p:sp>
      <mc:AlternateContent xmlns:mc="http://schemas.openxmlformats.org/markup-compatibility/2006" xmlns:a14="http://schemas.microsoft.com/office/drawing/2010/main">
        <mc:Choice Requires="a14">
          <p:sp>
            <p:nvSpPr>
              <p:cNvPr id="5" name="TextBox 4"/>
              <p:cNvSpPr txBox="1"/>
              <p:nvPr/>
            </p:nvSpPr>
            <p:spPr>
              <a:xfrm>
                <a:off x="2476137" y="2615664"/>
                <a:ext cx="7300686" cy="2483500"/>
              </a:xfrm>
              <a:prstGeom prst="rect">
                <a:avLst/>
              </a:prstGeom>
              <a:noFill/>
            </p:spPr>
            <p:txBody>
              <a:bodyPr wrap="square" rtlCol="0">
                <a:spAutoFit/>
              </a:bodyPr>
              <a:lstStyle/>
              <a:p>
                <a:r>
                  <a:rPr lang="en-GB" dirty="0">
                    <a:latin typeface="Consolas" panose="020B0609020204030204" pitchFamily="49" charset="0"/>
                    <a:cs typeface="Consolas" panose="020B0609020204030204" pitchFamily="49" charset="0"/>
                  </a:rPr>
                  <a:t>Initialise</a:t>
                </a:r>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𝑖</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m:t>
                              </m:r>
                            </m:e>
                          </m:d>
                        </m:e>
                      </m:func>
                    </m:oMath>
                  </m:oMathPara>
                </a14:m>
                <a:endParaRPr lang="en-GB" dirty="0"/>
              </a:p>
              <a:p>
                <a:endParaRPr lang="en-GB" dirty="0"/>
              </a:p>
              <a:p>
                <a:r>
                  <a:rPr lang="en-GB" dirty="0">
                    <a:latin typeface="Consolas" panose="020B0609020204030204" pitchFamily="49" charset="0"/>
                    <a:cs typeface="Consolas" panose="020B0609020204030204" pitchFamily="49" charset="0"/>
                  </a:rPr>
                  <a:t>while not converged do</a:t>
                </a:r>
              </a:p>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𝑄</m:t>
                          </m:r>
                        </m:e>
                        <m:sup>
                          <m:r>
                            <a:rPr lang="en-GB" b="0" i="1" smtClean="0">
                              <a:latin typeface="Cambria Math" panose="02040503050406030204" pitchFamily="18" charset="0"/>
                            </a:rPr>
                            <m:t>𝑡</m:t>
                          </m:r>
                          <m:r>
                            <a:rPr lang="en-GB" b="0" i="1" smtClean="0">
                              <a:latin typeface="Cambria Math" panose="02040503050406030204" pitchFamily="18" charset="0"/>
                            </a:rPr>
                            <m:t>+1</m:t>
                          </m:r>
                        </m:sup>
                      </m:sSup>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𝑙</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𝐶</m:t>
                                  </m:r>
                                </m:sub>
                                <m:sup/>
                                <m:e>
                                  <m:nary>
                                    <m:naryPr>
                                      <m:chr m:val="∑"/>
                                      <m:supHide m:val="on"/>
                                      <m:ctrlPr>
                                        <a:rPr lang="en-GB" b="0" i="1" smtClean="0">
                                          <a:latin typeface="Cambria Math" panose="02040503050406030204" pitchFamily="18" charset="0"/>
                                        </a:rPr>
                                      </m:ctrlPr>
                                    </m:naryPr>
                                    <m:sub>
                                      <m:sSub>
                                        <m:sSubPr>
                                          <m:ctrlPr>
                                            <a:rPr lang="en-GB" b="0" i="1" smtClean="0">
                                              <a:latin typeface="Cambria Math" panose="02040503050406030204" pitchFamily="18" charset="0"/>
                                            </a:rPr>
                                          </m:ctrlPr>
                                        </m:sSubPr>
                                        <m:e>
                                          <m:r>
                                            <a:rPr lang="en-GB" b="1" i="1" smtClean="0">
                                              <a:latin typeface="Cambria Math" panose="02040503050406030204" pitchFamily="18" charset="0"/>
                                            </a:rPr>
                                            <m:t>{</m:t>
                                          </m:r>
                                          <m:r>
                                            <m:rPr>
                                              <m:brk m:alnAt="7"/>
                                            </m:rPr>
                                            <a:rPr lang="en-GB" b="1" i="1" smtClean="0">
                                              <a:latin typeface="Cambria Math" panose="02040503050406030204" pitchFamily="18" charset="0"/>
                                            </a:rPr>
                                            <m:t>𝒗</m:t>
                                          </m:r>
                                        </m:e>
                                        <m:sub>
                                          <m:r>
                                            <m:rPr>
                                              <m:brk m:alnAt="7"/>
                                            </m:rPr>
                                            <a:rPr lang="en-GB" b="0" i="1" smtClean="0">
                                              <a:latin typeface="Cambria Math" panose="02040503050406030204" pitchFamily="18" charset="0"/>
                                            </a:rPr>
                                            <m:t>𝑐</m:t>
                                          </m:r>
                                        </m:sub>
                                      </m:sSub>
                                      <m:r>
                                        <m:rPr>
                                          <m:brk m:alnAt="7"/>
                                        </m:rP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m:rPr>
                                              <m:brk m:alnAt="7"/>
                                            </m:rP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𝑣</m:t>
                                              </m:r>
                                            </m:e>
                                            <m:sub>
                                              <m:r>
                                                <m:rPr>
                                                  <m:brk m:alnAt="7"/>
                                                </m:rPr>
                                                <a:rPr lang="en-GB" b="0" i="1" smtClean="0">
                                                  <a:latin typeface="Cambria Math" panose="02040503050406030204" pitchFamily="18" charset="0"/>
                                                </a:rPr>
                                                <m:t>𝑖</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𝑙</m:t>
                                          </m:r>
                                        </m:e>
                                      </m:d>
                                    </m:sub>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𝑄</m:t>
                                          </m:r>
                                        </m:e>
                                        <m:sup>
                                          <m:r>
                                            <a:rPr lang="en-GB" b="0" i="1" smtClean="0">
                                              <a:latin typeface="Cambria Math" panose="02040503050406030204" pitchFamily="18" charset="0"/>
                                            </a:rPr>
                                            <m:t>𝑡</m:t>
                                          </m:r>
                                        </m:sup>
                                      </m:sSup>
                                      <m:r>
                                        <a:rPr lang="en-GB" b="0"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𝒗</m:t>
                                          </m:r>
                                        </m:e>
                                        <m:sub>
                                          <m:r>
                                            <a:rPr lang="en-GB" b="1" i="1" smtClean="0">
                                              <a:latin typeface="Cambria Math" panose="02040503050406030204" pitchFamily="18" charset="0"/>
                                            </a:rPr>
                                            <m:t>𝒄</m:t>
                                          </m:r>
                                          <m:r>
                                            <a:rPr lang="en-GB" b="1" i="1" smtClean="0">
                                              <a:latin typeface="Cambria Math" panose="02040503050406030204" pitchFamily="18" charset="0"/>
                                            </a:rPr>
                                            <m:t>−</m:t>
                                          </m:r>
                                          <m:r>
                                            <a:rPr lang="en-GB" b="1" i="1" smtClean="0">
                                              <a:latin typeface="Cambria Math" panose="02040503050406030204" pitchFamily="18" charset="0"/>
                                            </a:rPr>
                                            <m:t>𝒊</m:t>
                                          </m:r>
                                        </m:sub>
                                      </m:sSub>
                                    </m:e>
                                  </m:nary>
                                </m:e>
                              </m:nary>
                              <m:r>
                                <a:rPr lang="en-GB" b="0" i="1" smtClean="0">
                                  <a:latin typeface="Cambria Math" panose="02040503050406030204" pitchFamily="18" charset="0"/>
                                </a:rPr>
                                <m:t>)</m:t>
                              </m:r>
                              <m:r>
                                <a:rPr lang="en-GB" b="0" i="1" smtClean="0">
                                  <a:latin typeface="Cambria Math" panose="02040503050406030204" pitchFamily="18" charset="0"/>
                                </a:rPr>
                                <m:t>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1" i="1" smtClean="0">
                                      <a:latin typeface="Cambria Math" panose="02040503050406030204" pitchFamily="18" charset="0"/>
                                    </a:rPr>
                                    <m:t>𝒗</m:t>
                                  </m:r>
                                </m:e>
                                <m:sub>
                                  <m:r>
                                    <a:rPr lang="en-GB" b="0" i="1" smtClean="0">
                                      <a:latin typeface="Cambria Math" panose="02040503050406030204" pitchFamily="18" charset="0"/>
                                    </a:rPr>
                                    <m:t>𝑐</m:t>
                                  </m:r>
                                </m:sub>
                              </m:sSub>
                              <m:r>
                                <a:rPr lang="en-GB" b="0" i="1" smtClean="0">
                                  <a:latin typeface="Cambria Math" panose="02040503050406030204" pitchFamily="18" charset="0"/>
                                </a:rPr>
                                <m:t>)</m:t>
                              </m:r>
                            </m:e>
                          </m:d>
                        </m:e>
                      </m:func>
                    </m:oMath>
                  </m:oMathPara>
                </a14:m>
                <a:endParaRPr lang="en-GB" dirty="0"/>
              </a:p>
              <a:p>
                <a:r>
                  <a:rPr lang="en-GB" dirty="0">
                    <a:latin typeface="Consolas" panose="020B0609020204030204" pitchFamily="49" charset="0"/>
                    <a:cs typeface="Consolas" panose="020B0609020204030204" pitchFamily="49" charset="0"/>
                  </a:rPr>
                  <a:t>end</a:t>
                </a:r>
              </a:p>
            </p:txBody>
          </p:sp>
        </mc:Choice>
        <mc:Fallback xmlns="">
          <p:sp>
            <p:nvSpPr>
              <p:cNvPr id="5" name="TextBox 4"/>
              <p:cNvSpPr txBox="1">
                <a:spLocks noRot="1" noChangeAspect="1" noMove="1" noResize="1" noEditPoints="1" noAdjustHandles="1" noChangeArrowheads="1" noChangeShapeType="1" noTextEdit="1"/>
              </p:cNvSpPr>
              <p:nvPr/>
            </p:nvSpPr>
            <p:spPr>
              <a:xfrm>
                <a:off x="2476137" y="2615664"/>
                <a:ext cx="7300686" cy="2483500"/>
              </a:xfrm>
              <a:prstGeom prst="rect">
                <a:avLst/>
              </a:prstGeom>
              <a:blipFill>
                <a:blip r:embed="rId3"/>
                <a:stretch>
                  <a:fillRect l="-668" t="-1229" b="-3194"/>
                </a:stretch>
              </a:blipFill>
            </p:spPr>
            <p:txBody>
              <a:bodyPr/>
              <a:lstStyle/>
              <a:p>
                <a:r>
                  <a:rPr lang="en-GB">
                    <a:noFill/>
                  </a:rPr>
                  <a:t> </a:t>
                </a:r>
              </a:p>
            </p:txBody>
          </p:sp>
        </mc:Fallback>
      </mc:AlternateContent>
    </p:spTree>
    <p:extLst>
      <p:ext uri="{BB962C8B-B14F-4D97-AF65-F5344CB8AC3E}">
        <p14:creationId xmlns:p14="http://schemas.microsoft.com/office/powerpoint/2010/main" val="2272979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Mean Field</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 An approximate method. Works well in practice</a:t>
            </a:r>
          </a:p>
          <a:p>
            <a:pPr>
              <a:buFont typeface="Wingdings" panose="05000000000000000000" pitchFamily="2" charset="2"/>
              <a:buChar char="§"/>
            </a:pPr>
            <a:endParaRPr lang="en-GB" dirty="0">
              <a:solidFill>
                <a:schemeClr val="tx1"/>
              </a:solidFill>
            </a:endParaRPr>
          </a:p>
          <a:p>
            <a:pPr marL="0" indent="0">
              <a:buNone/>
            </a:pPr>
            <a:endParaRPr lang="en-GB" dirty="0">
              <a:solidFill>
                <a:schemeClr val="tx1"/>
              </a:solidFill>
            </a:endParaRPr>
          </a:p>
        </p:txBody>
      </p:sp>
      <p:sp>
        <p:nvSpPr>
          <p:cNvPr id="4" name="Slide Number Placeholder 3"/>
          <p:cNvSpPr>
            <a:spLocks noGrp="1"/>
          </p:cNvSpPr>
          <p:nvPr>
            <p:ph type="sldNum" sz="quarter" idx="12"/>
          </p:nvPr>
        </p:nvSpPr>
        <p:spPr/>
        <p:txBody>
          <a:bodyPr/>
          <a:lstStyle/>
          <a:p>
            <a:fld id="{AE88EA90-0C7F-461C-A261-5F2AFA866A12}" type="slidenum">
              <a:rPr lang="en-ZA" smtClean="0"/>
              <a:t>14</a:t>
            </a:fld>
            <a:endParaRPr lang="en-ZA"/>
          </a:p>
        </p:txBody>
      </p:sp>
      <mc:AlternateContent xmlns:mc="http://schemas.openxmlformats.org/markup-compatibility/2006" xmlns:a14="http://schemas.microsoft.com/office/drawing/2010/main">
        <mc:Choice Requires="a14">
          <p:sp>
            <p:nvSpPr>
              <p:cNvPr id="5" name="TextBox 4"/>
              <p:cNvSpPr txBox="1"/>
              <p:nvPr/>
            </p:nvSpPr>
            <p:spPr>
              <a:xfrm>
                <a:off x="2380343" y="2699657"/>
                <a:ext cx="7300686" cy="2483500"/>
              </a:xfrm>
              <a:prstGeom prst="rect">
                <a:avLst/>
              </a:prstGeom>
              <a:noFill/>
            </p:spPr>
            <p:txBody>
              <a:bodyPr wrap="square" rtlCol="0">
                <a:spAutoFit/>
              </a:bodyPr>
              <a:lstStyle/>
              <a:p>
                <a:r>
                  <a:rPr lang="en-GB" dirty="0">
                    <a:latin typeface="Consolas" panose="020B0609020204030204" pitchFamily="49" charset="0"/>
                    <a:cs typeface="Consolas" panose="020B0609020204030204" pitchFamily="49" charset="0"/>
                  </a:rPr>
                  <a:t>Initialise</a:t>
                </a:r>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𝑄</m:t>
                          </m:r>
                        </m:e>
                        <m:sub>
                          <m:r>
                            <a:rPr lang="en-GB" b="0" i="1" smtClean="0">
                              <a:latin typeface="Cambria Math" panose="02040503050406030204" pitchFamily="18" charset="0"/>
                            </a:rPr>
                            <m:t>𝑖</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m:t>
                              </m:r>
                            </m:e>
                          </m:d>
                        </m:e>
                      </m:func>
                    </m:oMath>
                  </m:oMathPara>
                </a14:m>
                <a:endParaRPr lang="en-GB" dirty="0"/>
              </a:p>
              <a:p>
                <a:endParaRPr lang="en-GB" dirty="0"/>
              </a:p>
              <a:p>
                <a:r>
                  <a:rPr lang="en-GB" dirty="0">
                    <a:latin typeface="Consolas" panose="020B0609020204030204" pitchFamily="49" charset="0"/>
                    <a:cs typeface="Consolas" panose="020B0609020204030204" pitchFamily="49" charset="0"/>
                  </a:rPr>
                  <a:t>while not converged do</a:t>
                </a:r>
              </a:p>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𝑄</m:t>
                          </m:r>
                        </m:e>
                        <m:sup>
                          <m:r>
                            <a:rPr lang="en-GB" b="0" i="1" smtClean="0">
                              <a:latin typeface="Cambria Math" panose="02040503050406030204" pitchFamily="18" charset="0"/>
                            </a:rPr>
                            <m:t>𝑡</m:t>
                          </m:r>
                          <m:r>
                            <a:rPr lang="en-GB" b="0" i="1" smtClean="0">
                              <a:latin typeface="Cambria Math" panose="02040503050406030204" pitchFamily="18" charset="0"/>
                            </a:rPr>
                            <m:t>+1</m:t>
                          </m:r>
                        </m:sup>
                      </m:sSup>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𝑙</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𝑖</m:t>
                              </m:r>
                            </m:sub>
                          </m:sSub>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𝐶</m:t>
                                  </m:r>
                                </m:sub>
                                <m:sup/>
                                <m:e>
                                  <m:nary>
                                    <m:naryPr>
                                      <m:chr m:val="∑"/>
                                      <m:supHide m:val="on"/>
                                      <m:ctrlPr>
                                        <a:rPr lang="en-GB" b="0" i="1" smtClean="0">
                                          <a:latin typeface="Cambria Math" panose="02040503050406030204" pitchFamily="18" charset="0"/>
                                        </a:rPr>
                                      </m:ctrlPr>
                                    </m:naryPr>
                                    <m:sub>
                                      <m:sSub>
                                        <m:sSubPr>
                                          <m:ctrlPr>
                                            <a:rPr lang="en-GB" b="0" i="1" smtClean="0">
                                              <a:latin typeface="Cambria Math" panose="02040503050406030204" pitchFamily="18" charset="0"/>
                                            </a:rPr>
                                          </m:ctrlPr>
                                        </m:sSubPr>
                                        <m:e>
                                          <m:r>
                                            <a:rPr lang="en-GB" b="1" i="1" smtClean="0">
                                              <a:latin typeface="Cambria Math" panose="02040503050406030204" pitchFamily="18" charset="0"/>
                                            </a:rPr>
                                            <m:t>{</m:t>
                                          </m:r>
                                          <m:r>
                                            <m:rPr>
                                              <m:brk m:alnAt="7"/>
                                            </m:rPr>
                                            <a:rPr lang="en-GB" b="1" i="1" smtClean="0">
                                              <a:latin typeface="Cambria Math" panose="02040503050406030204" pitchFamily="18" charset="0"/>
                                            </a:rPr>
                                            <m:t>𝒗</m:t>
                                          </m:r>
                                        </m:e>
                                        <m:sub>
                                          <m:r>
                                            <m:rPr>
                                              <m:brk m:alnAt="7"/>
                                            </m:rPr>
                                            <a:rPr lang="en-GB" b="0" i="1" smtClean="0">
                                              <a:latin typeface="Cambria Math" panose="02040503050406030204" pitchFamily="18" charset="0"/>
                                            </a:rPr>
                                            <m:t>𝑐</m:t>
                                          </m:r>
                                        </m:sub>
                                      </m:sSub>
                                      <m:r>
                                        <m:rPr>
                                          <m:brk m:alnAt="7"/>
                                        </m:rP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m:rPr>
                                              <m:brk m:alnAt="7"/>
                                            </m:rP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𝑣</m:t>
                                              </m:r>
                                            </m:e>
                                            <m:sub>
                                              <m:r>
                                                <m:rPr>
                                                  <m:brk m:alnAt="7"/>
                                                </m:rPr>
                                                <a:rPr lang="en-GB" b="0" i="1" smtClean="0">
                                                  <a:latin typeface="Cambria Math" panose="02040503050406030204" pitchFamily="18" charset="0"/>
                                                </a:rPr>
                                                <m:t>𝑖</m:t>
                                              </m:r>
                                            </m:sub>
                                          </m:sSub>
                                          <m:r>
                                            <m:rPr>
                                              <m:brk m:alnAt="7"/>
                                            </m:rPr>
                                            <a:rPr lang="en-GB" b="0" i="1" smtClean="0">
                                              <a:latin typeface="Cambria Math" panose="02040503050406030204" pitchFamily="18" charset="0"/>
                                            </a:rPr>
                                            <m:t>=</m:t>
                                          </m:r>
                                          <m:r>
                                            <a:rPr lang="en-GB" b="0" i="1" smtClean="0">
                                              <a:latin typeface="Cambria Math" panose="02040503050406030204" pitchFamily="18" charset="0"/>
                                            </a:rPr>
                                            <m:t>𝑙</m:t>
                                          </m:r>
                                        </m:e>
                                      </m:d>
                                    </m:sub>
                                    <m:sup/>
                                    <m:e>
                                      <m:sSup>
                                        <m:sSupPr>
                                          <m:ctrlPr>
                                            <a:rPr lang="en-GB" b="0" i="1" smtClean="0">
                                              <a:latin typeface="Cambria Math" panose="02040503050406030204" pitchFamily="18" charset="0"/>
                                            </a:rPr>
                                          </m:ctrlPr>
                                        </m:sSupPr>
                                        <m:e>
                                          <m:r>
                                            <a:rPr lang="en-GB" b="0" i="1" smtClean="0">
                                              <a:latin typeface="Cambria Math" panose="02040503050406030204" pitchFamily="18" charset="0"/>
                                            </a:rPr>
                                            <m:t>𝑄</m:t>
                                          </m:r>
                                        </m:e>
                                        <m:sup>
                                          <m:r>
                                            <a:rPr lang="en-GB" b="0" i="1" smtClean="0">
                                              <a:latin typeface="Cambria Math" panose="02040503050406030204" pitchFamily="18" charset="0"/>
                                            </a:rPr>
                                            <m:t>𝑡</m:t>
                                          </m:r>
                                        </m:sup>
                                      </m:sSup>
                                      <m:r>
                                        <a:rPr lang="en-GB" b="0"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𝒗</m:t>
                                          </m:r>
                                        </m:e>
                                        <m:sub>
                                          <m:r>
                                            <a:rPr lang="en-GB" b="1" i="1" smtClean="0">
                                              <a:latin typeface="Cambria Math" panose="02040503050406030204" pitchFamily="18" charset="0"/>
                                            </a:rPr>
                                            <m:t>𝒄</m:t>
                                          </m:r>
                                          <m:r>
                                            <a:rPr lang="en-GB" b="1" i="1" smtClean="0">
                                              <a:latin typeface="Cambria Math" panose="02040503050406030204" pitchFamily="18" charset="0"/>
                                            </a:rPr>
                                            <m:t>−</m:t>
                                          </m:r>
                                          <m:r>
                                            <a:rPr lang="en-GB" b="1" i="1" smtClean="0">
                                              <a:latin typeface="Cambria Math" panose="02040503050406030204" pitchFamily="18" charset="0"/>
                                            </a:rPr>
                                            <m:t>𝒊</m:t>
                                          </m:r>
                                        </m:sub>
                                      </m:sSub>
                                    </m:e>
                                  </m:nary>
                                </m:e>
                              </m:nary>
                              <m:r>
                                <a:rPr lang="en-GB" b="0" i="1" smtClean="0">
                                  <a:latin typeface="Cambria Math" panose="02040503050406030204" pitchFamily="18" charset="0"/>
                                </a:rPr>
                                <m:t>)</m:t>
                              </m:r>
                              <m:r>
                                <a:rPr lang="en-GB" b="0" i="1" smtClean="0">
                                  <a:latin typeface="Cambria Math" panose="02040503050406030204" pitchFamily="18" charset="0"/>
                                </a:rPr>
                                <m:t>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1" i="1" smtClean="0">
                                      <a:latin typeface="Cambria Math" panose="02040503050406030204" pitchFamily="18" charset="0"/>
                                    </a:rPr>
                                    <m:t>𝒗</m:t>
                                  </m:r>
                                </m:e>
                                <m:sub>
                                  <m:r>
                                    <a:rPr lang="en-GB" b="0" i="1" smtClean="0">
                                      <a:latin typeface="Cambria Math" panose="02040503050406030204" pitchFamily="18" charset="0"/>
                                    </a:rPr>
                                    <m:t>𝑐</m:t>
                                  </m:r>
                                </m:sub>
                              </m:sSub>
                              <m:r>
                                <a:rPr lang="en-GB" b="0" i="1" smtClean="0">
                                  <a:latin typeface="Cambria Math" panose="02040503050406030204" pitchFamily="18" charset="0"/>
                                </a:rPr>
                                <m:t> ;</m:t>
                              </m:r>
                              <m:r>
                                <a:rPr lang="en-GB" b="0" i="1" smtClean="0">
                                  <a:latin typeface="Cambria Math" panose="02040503050406030204" pitchFamily="18" charset="0"/>
                                </a:rPr>
                                <m:t>𝜃</m:t>
                              </m:r>
                              <m:r>
                                <a:rPr lang="en-GB" b="0" i="1" smtClean="0">
                                  <a:latin typeface="Cambria Math" panose="02040503050406030204" pitchFamily="18" charset="0"/>
                                </a:rPr>
                                <m:t>)</m:t>
                              </m:r>
                            </m:e>
                          </m:d>
                        </m:e>
                      </m:func>
                    </m:oMath>
                  </m:oMathPara>
                </a14:m>
                <a:endParaRPr lang="en-GB" dirty="0"/>
              </a:p>
              <a:p>
                <a:r>
                  <a:rPr lang="en-GB" dirty="0">
                    <a:latin typeface="Consolas" panose="020B0609020204030204" pitchFamily="49" charset="0"/>
                    <a:cs typeface="Consolas" panose="020B0609020204030204" pitchFamily="49" charset="0"/>
                  </a:rPr>
                  <a:t>end</a:t>
                </a:r>
              </a:p>
            </p:txBody>
          </p:sp>
        </mc:Choice>
        <mc:Fallback xmlns="">
          <p:sp>
            <p:nvSpPr>
              <p:cNvPr id="5" name="TextBox 4"/>
              <p:cNvSpPr txBox="1">
                <a:spLocks noRot="1" noChangeAspect="1" noMove="1" noResize="1" noEditPoints="1" noAdjustHandles="1" noChangeArrowheads="1" noChangeShapeType="1" noTextEdit="1"/>
              </p:cNvSpPr>
              <p:nvPr/>
            </p:nvSpPr>
            <p:spPr>
              <a:xfrm>
                <a:off x="2380343" y="2699657"/>
                <a:ext cx="7300686" cy="2483500"/>
              </a:xfrm>
              <a:prstGeom prst="rect">
                <a:avLst/>
              </a:prstGeom>
              <a:blipFill>
                <a:blip r:embed="rId3"/>
                <a:stretch>
                  <a:fillRect l="-668" t="-1474" b="-3194"/>
                </a:stretch>
              </a:blipFill>
            </p:spPr>
            <p:txBody>
              <a:bodyPr/>
              <a:lstStyle/>
              <a:p>
                <a:r>
                  <a:rPr lang="en-GB">
                    <a:noFill/>
                  </a:rPr>
                  <a:t> </a:t>
                </a:r>
              </a:p>
            </p:txBody>
          </p:sp>
        </mc:Fallback>
      </mc:AlternateContent>
      <p:sp>
        <p:nvSpPr>
          <p:cNvPr id="6" name="Left Brace 5"/>
          <p:cNvSpPr/>
          <p:nvPr/>
        </p:nvSpPr>
        <p:spPr>
          <a:xfrm rot="16200000">
            <a:off x="7373258" y="4368801"/>
            <a:ext cx="159660" cy="76925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6647546" y="4945553"/>
            <a:ext cx="1611084"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t>Linear with respect to Q</a:t>
            </a:r>
          </a:p>
        </p:txBody>
      </p:sp>
      <p:sp>
        <p:nvSpPr>
          <p:cNvPr id="8" name="Rectangle 7"/>
          <p:cNvSpPr/>
          <p:nvPr/>
        </p:nvSpPr>
        <p:spPr>
          <a:xfrm>
            <a:off x="8729914" y="869266"/>
            <a:ext cx="1886856" cy="84559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a:t>MF Iteration</a:t>
            </a:r>
          </a:p>
        </p:txBody>
      </p:sp>
      <p:cxnSp>
        <p:nvCxnSpPr>
          <p:cNvPr id="10" name="Straight Arrow Connector 9"/>
          <p:cNvCxnSpPr>
            <a:stCxn id="8" idx="3"/>
          </p:cNvCxnSpPr>
          <p:nvPr/>
        </p:nvCxnSpPr>
        <p:spPr>
          <a:xfrm flipV="1">
            <a:off x="10616770" y="1292062"/>
            <a:ext cx="720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86420" y="1292062"/>
            <a:ext cx="720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9501029" y="1966529"/>
            <a:ext cx="3600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986420" y="869266"/>
                <a:ext cx="664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𝑄</m:t>
                          </m:r>
                        </m:e>
                        <m:sup>
                          <m:r>
                            <a:rPr lang="en-GB" b="0" i="1" smtClean="0">
                              <a:latin typeface="Cambria Math" panose="02040503050406030204" pitchFamily="18" charset="0"/>
                            </a:rPr>
                            <m:t>𝑡</m:t>
                          </m:r>
                        </m:sup>
                      </m:sSup>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7986420" y="869266"/>
                <a:ext cx="664030" cy="369332"/>
              </a:xfrm>
              <a:prstGeom prst="rect">
                <a:avLst/>
              </a:prstGeom>
              <a:blipFill>
                <a:blip r:embed="rId4"/>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0673106" y="878590"/>
                <a:ext cx="664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𝑄</m:t>
                          </m:r>
                        </m:e>
                        <m:sup>
                          <m:r>
                            <a:rPr lang="en-GB" b="0" i="1" smtClean="0">
                              <a:latin typeface="Cambria Math" panose="02040503050406030204" pitchFamily="18" charset="0"/>
                            </a:rPr>
                            <m:t>𝑡</m:t>
                          </m:r>
                          <m:r>
                            <a:rPr lang="en-GB" b="0" i="1" smtClean="0">
                              <a:latin typeface="Cambria Math" panose="02040503050406030204" pitchFamily="18" charset="0"/>
                            </a:rPr>
                            <m:t>+1</m:t>
                          </m:r>
                        </m:sup>
                      </m:sSup>
                    </m:oMath>
                  </m:oMathPara>
                </a14:m>
                <a:endParaRPr lang="en-GB" dirty="0"/>
              </a:p>
            </p:txBody>
          </p:sp>
        </mc:Choice>
        <mc:Fallback xmlns="">
          <p:sp>
            <p:nvSpPr>
              <p:cNvPr id="15" name="TextBox 14"/>
              <p:cNvSpPr txBox="1">
                <a:spLocks noRot="1" noChangeAspect="1" noMove="1" noResize="1" noEditPoints="1" noAdjustHandles="1" noChangeArrowheads="1" noChangeShapeType="1" noTextEdit="1"/>
              </p:cNvSpPr>
              <p:nvPr/>
            </p:nvSpPr>
            <p:spPr>
              <a:xfrm>
                <a:off x="10673106" y="878590"/>
                <a:ext cx="664030" cy="369332"/>
              </a:xfrm>
              <a:prstGeom prst="rect">
                <a:avLst/>
              </a:prstGeom>
              <a:blipFill>
                <a:blip r:embed="rId5"/>
                <a:stretch>
                  <a:fillRect l="-917" b="-98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341327" y="2166227"/>
                <a:ext cx="6640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9341327" y="2166227"/>
                <a:ext cx="664030" cy="369332"/>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35909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Putting it together</a:t>
            </a:r>
          </a:p>
        </p:txBody>
      </p:sp>
      <p:sp>
        <p:nvSpPr>
          <p:cNvPr id="4" name="Slide Number Placeholder 3"/>
          <p:cNvSpPr>
            <a:spLocks noGrp="1"/>
          </p:cNvSpPr>
          <p:nvPr>
            <p:ph type="sldNum" sz="quarter" idx="12"/>
          </p:nvPr>
        </p:nvSpPr>
        <p:spPr/>
        <p:txBody>
          <a:bodyPr/>
          <a:lstStyle/>
          <a:p>
            <a:fld id="{AE88EA90-0C7F-461C-A261-5F2AFA866A12}" type="slidenum">
              <a:rPr lang="en-ZA" smtClean="0"/>
              <a:t>15</a:t>
            </a:fld>
            <a:endParaRPr lang="en-ZA"/>
          </a:p>
        </p:txBody>
      </p:sp>
      <p:pic>
        <p:nvPicPr>
          <p:cNvPr id="29" name="Picture 28"/>
          <p:cNvPicPr>
            <a:picLocks noChangeAspect="1"/>
          </p:cNvPicPr>
          <p:nvPr/>
        </p:nvPicPr>
        <p:blipFill>
          <a:blip r:embed="rId3"/>
          <a:stretch>
            <a:fillRect/>
          </a:stretch>
        </p:blipFill>
        <p:spPr>
          <a:xfrm>
            <a:off x="564242" y="2433045"/>
            <a:ext cx="11244362" cy="2835641"/>
          </a:xfrm>
          <a:prstGeom prst="rect">
            <a:avLst/>
          </a:prstGeom>
        </p:spPr>
      </p:pic>
      <p:sp>
        <p:nvSpPr>
          <p:cNvPr id="5" name="TextBox 4"/>
          <p:cNvSpPr txBox="1"/>
          <p:nvPr/>
        </p:nvSpPr>
        <p:spPr>
          <a:xfrm>
            <a:off x="-1" y="6445895"/>
            <a:ext cx="7007088" cy="338554"/>
          </a:xfrm>
          <a:prstGeom prst="rect">
            <a:avLst/>
          </a:prstGeom>
          <a:noFill/>
        </p:spPr>
        <p:txBody>
          <a:bodyPr wrap="square" rtlCol="0">
            <a:spAutoFit/>
          </a:bodyPr>
          <a:lstStyle/>
          <a:p>
            <a:r>
              <a:rPr lang="en-ZA" sz="1600" dirty="0">
                <a:solidFill>
                  <a:schemeClr val="bg1"/>
                </a:solidFill>
              </a:rPr>
              <a:t>[1] Ren et al. </a:t>
            </a:r>
            <a:r>
              <a:rPr lang="en-ZA" sz="1600" i="1" dirty="0">
                <a:solidFill>
                  <a:schemeClr val="bg1"/>
                </a:solidFill>
              </a:rPr>
              <a:t>NIPS </a:t>
            </a:r>
            <a:r>
              <a:rPr lang="en-ZA" sz="1600" dirty="0">
                <a:solidFill>
                  <a:schemeClr val="bg1"/>
                </a:solidFill>
              </a:rPr>
              <a:t>2015. [2] </a:t>
            </a:r>
            <a:r>
              <a:rPr lang="en-GB" sz="1600" dirty="0" err="1">
                <a:solidFill>
                  <a:schemeClr val="bg1"/>
                </a:solidFill>
              </a:rPr>
              <a:t>Felzenszwalb</a:t>
            </a:r>
            <a:r>
              <a:rPr lang="en-GB" sz="1600" dirty="0">
                <a:solidFill>
                  <a:schemeClr val="bg1"/>
                </a:solidFill>
              </a:rPr>
              <a:t> and </a:t>
            </a:r>
            <a:r>
              <a:rPr lang="en-GB" sz="1600" dirty="0" err="1">
                <a:solidFill>
                  <a:schemeClr val="bg1"/>
                </a:solidFill>
              </a:rPr>
              <a:t>Huttenlocher</a:t>
            </a:r>
            <a:r>
              <a:rPr lang="en-GB" sz="1600" dirty="0">
                <a:solidFill>
                  <a:schemeClr val="bg1"/>
                </a:solidFill>
              </a:rPr>
              <a:t>. </a:t>
            </a:r>
            <a:r>
              <a:rPr lang="en-GB" sz="1600" i="1" dirty="0">
                <a:solidFill>
                  <a:schemeClr val="bg1"/>
                </a:solidFill>
              </a:rPr>
              <a:t>IJCV</a:t>
            </a:r>
            <a:r>
              <a:rPr lang="en-GB" sz="1600" dirty="0">
                <a:solidFill>
                  <a:schemeClr val="bg1"/>
                </a:solidFill>
              </a:rPr>
              <a:t> 2004</a:t>
            </a:r>
            <a:endParaRPr lang="en-ZA" sz="1600" dirty="0">
              <a:solidFill>
                <a:schemeClr val="bg1"/>
              </a:solidFill>
            </a:endParaRPr>
          </a:p>
        </p:txBody>
      </p:sp>
    </p:spTree>
    <p:extLst>
      <p:ext uri="{BB962C8B-B14F-4D97-AF65-F5344CB8AC3E}">
        <p14:creationId xmlns:p14="http://schemas.microsoft.com/office/powerpoint/2010/main" val="90109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480" y="4620697"/>
            <a:ext cx="2238404" cy="1495254"/>
          </a:xfrm>
        </p:spPr>
      </p:pic>
      <p:sp>
        <p:nvSpPr>
          <p:cNvPr id="4" name="Slide Number Placeholder 3"/>
          <p:cNvSpPr>
            <a:spLocks noGrp="1"/>
          </p:cNvSpPr>
          <p:nvPr>
            <p:ph type="sldNum" sz="quarter" idx="12"/>
          </p:nvPr>
        </p:nvSpPr>
        <p:spPr/>
        <p:txBody>
          <a:bodyPr/>
          <a:lstStyle/>
          <a:p>
            <a:fld id="{AE88EA90-0C7F-461C-A261-5F2AFA866A12}" type="slidenum">
              <a:rPr lang="en-ZA" smtClean="0"/>
              <a:t>16</a:t>
            </a:fld>
            <a:endParaRPr lang="en-ZA"/>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5189" y="4620697"/>
            <a:ext cx="2245982" cy="15003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0476" y="4620697"/>
            <a:ext cx="2238404" cy="149525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002" y="4636483"/>
            <a:ext cx="2214773" cy="147946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64747" y="4636483"/>
            <a:ext cx="2238404" cy="149525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6801" y="1882743"/>
            <a:ext cx="2623749" cy="1853907"/>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1182" y="1882743"/>
            <a:ext cx="2775310" cy="1853907"/>
          </a:xfrm>
          <a:prstGeom prst="rect">
            <a:avLst/>
          </a:prstGeom>
        </p:spPr>
      </p:pic>
      <p:sp>
        <p:nvSpPr>
          <p:cNvPr id="14" name="TextBox 13"/>
          <p:cNvSpPr txBox="1"/>
          <p:nvPr/>
        </p:nvSpPr>
        <p:spPr>
          <a:xfrm>
            <a:off x="227480" y="4251365"/>
            <a:ext cx="2238404" cy="369332"/>
          </a:xfrm>
          <a:prstGeom prst="rect">
            <a:avLst/>
          </a:prstGeom>
          <a:noFill/>
        </p:spPr>
        <p:txBody>
          <a:bodyPr wrap="square" rtlCol="0">
            <a:spAutoFit/>
          </a:bodyPr>
          <a:lstStyle/>
          <a:p>
            <a:pPr algn="ctr"/>
            <a:r>
              <a:rPr lang="en-GB" dirty="0"/>
              <a:t>FCN</a:t>
            </a:r>
          </a:p>
        </p:txBody>
      </p:sp>
      <p:sp>
        <p:nvSpPr>
          <p:cNvPr id="16" name="TextBox 15"/>
          <p:cNvSpPr txBox="1"/>
          <p:nvPr/>
        </p:nvSpPr>
        <p:spPr>
          <a:xfrm>
            <a:off x="2667420" y="4251365"/>
            <a:ext cx="2238404" cy="369332"/>
          </a:xfrm>
          <a:prstGeom prst="rect">
            <a:avLst/>
          </a:prstGeom>
          <a:noFill/>
        </p:spPr>
        <p:txBody>
          <a:bodyPr wrap="square" rtlCol="0">
            <a:spAutoFit/>
          </a:bodyPr>
          <a:lstStyle/>
          <a:p>
            <a:pPr algn="ctr"/>
            <a:r>
              <a:rPr lang="en-GB" dirty="0"/>
              <a:t>Pairwise only</a:t>
            </a:r>
          </a:p>
        </p:txBody>
      </p:sp>
      <p:sp>
        <p:nvSpPr>
          <p:cNvPr id="17" name="TextBox 16"/>
          <p:cNvSpPr txBox="1"/>
          <p:nvPr/>
        </p:nvSpPr>
        <p:spPr>
          <a:xfrm>
            <a:off x="5042707" y="4251365"/>
            <a:ext cx="2123323" cy="369332"/>
          </a:xfrm>
          <a:prstGeom prst="rect">
            <a:avLst/>
          </a:prstGeom>
          <a:noFill/>
        </p:spPr>
        <p:txBody>
          <a:bodyPr wrap="square" rtlCol="0">
            <a:spAutoFit/>
          </a:bodyPr>
          <a:lstStyle/>
          <a:p>
            <a:pPr algn="ctr"/>
            <a:r>
              <a:rPr lang="en-GB" dirty="0" err="1"/>
              <a:t>Superpixels</a:t>
            </a:r>
            <a:endParaRPr lang="en-GB" dirty="0"/>
          </a:p>
        </p:txBody>
      </p:sp>
      <p:sp>
        <p:nvSpPr>
          <p:cNvPr id="18" name="TextBox 17"/>
          <p:cNvSpPr txBox="1"/>
          <p:nvPr/>
        </p:nvSpPr>
        <p:spPr>
          <a:xfrm>
            <a:off x="7281111" y="4251365"/>
            <a:ext cx="2238404" cy="369332"/>
          </a:xfrm>
          <a:prstGeom prst="rect">
            <a:avLst/>
          </a:prstGeom>
          <a:noFill/>
        </p:spPr>
        <p:txBody>
          <a:bodyPr wrap="square" rtlCol="0">
            <a:spAutoFit/>
          </a:bodyPr>
          <a:lstStyle/>
          <a:p>
            <a:pPr algn="ctr"/>
            <a:r>
              <a:rPr lang="en-GB" dirty="0"/>
              <a:t>Detections</a:t>
            </a:r>
          </a:p>
        </p:txBody>
      </p:sp>
      <p:sp>
        <p:nvSpPr>
          <p:cNvPr id="19" name="TextBox 18"/>
          <p:cNvSpPr txBox="1"/>
          <p:nvPr/>
        </p:nvSpPr>
        <p:spPr>
          <a:xfrm>
            <a:off x="9664747" y="4251365"/>
            <a:ext cx="2238404" cy="369332"/>
          </a:xfrm>
          <a:prstGeom prst="rect">
            <a:avLst/>
          </a:prstGeom>
          <a:noFill/>
        </p:spPr>
        <p:txBody>
          <a:bodyPr wrap="square" rtlCol="0">
            <a:spAutoFit/>
          </a:bodyPr>
          <a:lstStyle/>
          <a:p>
            <a:pPr algn="ctr"/>
            <a:r>
              <a:rPr lang="en-GB" dirty="0"/>
              <a:t>All</a:t>
            </a:r>
          </a:p>
        </p:txBody>
      </p:sp>
    </p:spTree>
    <p:extLst>
      <p:ext uri="{BB962C8B-B14F-4D97-AF65-F5344CB8AC3E}">
        <p14:creationId xmlns:p14="http://schemas.microsoft.com/office/powerpoint/2010/main" val="97235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Results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a:t> On PASCAL VOC 2012 reduced validation set</a:t>
            </a:r>
          </a:p>
          <a:p>
            <a:pPr marL="0" indent="0">
              <a:buNone/>
            </a:pPr>
            <a:endParaRPr lang="en-ZA" dirty="0"/>
          </a:p>
          <a:p>
            <a:pPr>
              <a:buFont typeface="Wingdings" panose="05000000000000000000" pitchFamily="2" charset="2"/>
              <a:buChar char="§"/>
            </a:pPr>
            <a:endParaRPr lang="en-ZA" dirty="0"/>
          </a:p>
        </p:txBody>
      </p:sp>
      <p:sp>
        <p:nvSpPr>
          <p:cNvPr id="4" name="Slide Number Placeholder 3"/>
          <p:cNvSpPr>
            <a:spLocks noGrp="1"/>
          </p:cNvSpPr>
          <p:nvPr>
            <p:ph type="sldNum" sz="quarter" idx="12"/>
          </p:nvPr>
        </p:nvSpPr>
        <p:spPr/>
        <p:txBody>
          <a:bodyPr/>
          <a:lstStyle/>
          <a:p>
            <a:fld id="{AE88EA90-0C7F-461C-A261-5F2AFA866A12}" type="slidenum">
              <a:rPr lang="en-ZA" smtClean="0"/>
              <a:t>17</a:t>
            </a:fld>
            <a:endParaRPr lang="en-ZA"/>
          </a:p>
        </p:txBody>
      </p:sp>
      <p:graphicFrame>
        <p:nvGraphicFramePr>
          <p:cNvPr id="5" name="Table 4"/>
          <p:cNvGraphicFramePr>
            <a:graphicFrameLocks noGrp="1"/>
          </p:cNvGraphicFramePr>
          <p:nvPr>
            <p:extLst>
              <p:ext uri="{D42A27DB-BD31-4B8C-83A1-F6EECF244321}">
                <p14:modId xmlns:p14="http://schemas.microsoft.com/office/powerpoint/2010/main" val="592628482"/>
              </p:ext>
            </p:extLst>
          </p:nvPr>
        </p:nvGraphicFramePr>
        <p:xfrm>
          <a:off x="2062480" y="3311425"/>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ZA" dirty="0"/>
                        <a:t>Method</a:t>
                      </a:r>
                    </a:p>
                  </a:txBody>
                  <a:tcPr anchor="ctr"/>
                </a:tc>
                <a:tc>
                  <a:txBody>
                    <a:bodyPr/>
                    <a:lstStyle/>
                    <a:p>
                      <a:pPr algn="ctr"/>
                      <a:r>
                        <a:rPr lang="en-ZA" dirty="0"/>
                        <a:t>Mean </a:t>
                      </a:r>
                      <a:r>
                        <a:rPr lang="en-ZA" dirty="0" err="1"/>
                        <a:t>IoU</a:t>
                      </a:r>
                      <a:r>
                        <a:rPr lang="en-ZA" dirty="0"/>
                        <a:t> [%]</a:t>
                      </a:r>
                    </a:p>
                  </a:txBody>
                  <a:tcPr anchor="ctr"/>
                </a:tc>
                <a:extLst>
                  <a:ext uri="{0D108BD9-81ED-4DB2-BD59-A6C34878D82A}">
                    <a16:rowId xmlns:a16="http://schemas.microsoft.com/office/drawing/2014/main" val="10000"/>
                  </a:ext>
                </a:extLst>
              </a:tr>
              <a:tr h="370840">
                <a:tc>
                  <a:txBody>
                    <a:bodyPr/>
                    <a:lstStyle/>
                    <a:p>
                      <a:pPr algn="ctr"/>
                      <a:r>
                        <a:rPr lang="en-ZA" dirty="0"/>
                        <a:t>FCN</a:t>
                      </a:r>
                    </a:p>
                  </a:txBody>
                  <a:tcPr anchor="ctr"/>
                </a:tc>
                <a:tc>
                  <a:txBody>
                    <a:bodyPr/>
                    <a:lstStyle/>
                    <a:p>
                      <a:pPr algn="ctr"/>
                      <a:r>
                        <a:rPr lang="en-ZA" dirty="0"/>
                        <a:t>68.3</a:t>
                      </a:r>
                    </a:p>
                  </a:txBody>
                  <a:tcPr anchor="ctr"/>
                </a:tc>
                <a:extLst>
                  <a:ext uri="{0D108BD9-81ED-4DB2-BD59-A6C34878D82A}">
                    <a16:rowId xmlns:a16="http://schemas.microsoft.com/office/drawing/2014/main" val="3775923372"/>
                  </a:ext>
                </a:extLst>
              </a:tr>
              <a:tr h="370840">
                <a:tc>
                  <a:txBody>
                    <a:bodyPr/>
                    <a:lstStyle/>
                    <a:p>
                      <a:pPr algn="ctr"/>
                      <a:r>
                        <a:rPr lang="en-ZA" dirty="0"/>
                        <a:t>Pairwise [1]</a:t>
                      </a:r>
                      <a:r>
                        <a:rPr lang="en-ZA" baseline="0" dirty="0"/>
                        <a:t> </a:t>
                      </a:r>
                      <a:endParaRPr lang="en-ZA" dirty="0"/>
                    </a:p>
                  </a:txBody>
                  <a:tcPr anchor="ctr"/>
                </a:tc>
                <a:tc>
                  <a:txBody>
                    <a:bodyPr/>
                    <a:lstStyle/>
                    <a:p>
                      <a:pPr algn="ctr"/>
                      <a:r>
                        <a:rPr lang="en-ZA" dirty="0"/>
                        <a:t>72.9</a:t>
                      </a:r>
                    </a:p>
                  </a:txBody>
                  <a:tcPr anchor="ctr"/>
                </a:tc>
                <a:extLst>
                  <a:ext uri="{0D108BD9-81ED-4DB2-BD59-A6C34878D82A}">
                    <a16:rowId xmlns:a16="http://schemas.microsoft.com/office/drawing/2014/main" val="10001"/>
                  </a:ext>
                </a:extLst>
              </a:tr>
              <a:tr h="370840">
                <a:tc>
                  <a:txBody>
                    <a:bodyPr/>
                    <a:lstStyle/>
                    <a:p>
                      <a:pPr algn="ctr"/>
                      <a:r>
                        <a:rPr lang="en-ZA" dirty="0" err="1"/>
                        <a:t>Superpixels</a:t>
                      </a:r>
                      <a:endParaRPr lang="en-ZA" dirty="0"/>
                    </a:p>
                  </a:txBody>
                  <a:tcPr anchor="ctr"/>
                </a:tc>
                <a:tc>
                  <a:txBody>
                    <a:bodyPr/>
                    <a:lstStyle/>
                    <a:p>
                      <a:pPr algn="ctr"/>
                      <a:r>
                        <a:rPr lang="en-ZA" dirty="0"/>
                        <a:t>73.6</a:t>
                      </a:r>
                    </a:p>
                  </a:txBody>
                  <a:tcPr anchor="ctr"/>
                </a:tc>
                <a:extLst>
                  <a:ext uri="{0D108BD9-81ED-4DB2-BD59-A6C34878D82A}">
                    <a16:rowId xmlns:a16="http://schemas.microsoft.com/office/drawing/2014/main" val="10002"/>
                  </a:ext>
                </a:extLst>
              </a:tr>
              <a:tr h="370840">
                <a:tc>
                  <a:txBody>
                    <a:bodyPr/>
                    <a:lstStyle/>
                    <a:p>
                      <a:pPr algn="ctr"/>
                      <a:r>
                        <a:rPr lang="en-ZA" dirty="0"/>
                        <a:t>Detections</a:t>
                      </a:r>
                    </a:p>
                  </a:txBody>
                  <a:tcPr anchor="ctr"/>
                </a:tc>
                <a:tc>
                  <a:txBody>
                    <a:bodyPr/>
                    <a:lstStyle/>
                    <a:p>
                      <a:pPr algn="ctr"/>
                      <a:r>
                        <a:rPr lang="en-ZA" dirty="0"/>
                        <a:t>74.4</a:t>
                      </a:r>
                    </a:p>
                  </a:txBody>
                  <a:tcPr anchor="ctr"/>
                </a:tc>
                <a:extLst>
                  <a:ext uri="{0D108BD9-81ED-4DB2-BD59-A6C34878D82A}">
                    <a16:rowId xmlns:a16="http://schemas.microsoft.com/office/drawing/2014/main" val="10003"/>
                  </a:ext>
                </a:extLst>
              </a:tr>
              <a:tr h="370840">
                <a:tc>
                  <a:txBody>
                    <a:bodyPr/>
                    <a:lstStyle/>
                    <a:p>
                      <a:pPr algn="ctr"/>
                      <a:r>
                        <a:rPr lang="en-ZA" dirty="0" err="1"/>
                        <a:t>Superpixels</a:t>
                      </a:r>
                      <a:r>
                        <a:rPr lang="en-ZA" dirty="0"/>
                        <a:t> and Detections</a:t>
                      </a:r>
                    </a:p>
                  </a:txBody>
                  <a:tcPr anchor="ctr"/>
                </a:tc>
                <a:tc>
                  <a:txBody>
                    <a:bodyPr/>
                    <a:lstStyle/>
                    <a:p>
                      <a:pPr algn="ctr"/>
                      <a:r>
                        <a:rPr lang="en-ZA" dirty="0"/>
                        <a:t>75.1</a:t>
                      </a:r>
                    </a:p>
                  </a:txBody>
                  <a:tcPr anchor="ctr"/>
                </a:tc>
                <a:extLst>
                  <a:ext uri="{0D108BD9-81ED-4DB2-BD59-A6C34878D82A}">
                    <a16:rowId xmlns:a16="http://schemas.microsoft.com/office/drawing/2014/main" val="10004"/>
                  </a:ext>
                </a:extLst>
              </a:tr>
            </a:tbl>
          </a:graphicData>
        </a:graphic>
      </p:graphicFrame>
      <p:sp>
        <p:nvSpPr>
          <p:cNvPr id="6" name="TextBox 5"/>
          <p:cNvSpPr txBox="1"/>
          <p:nvPr/>
        </p:nvSpPr>
        <p:spPr>
          <a:xfrm>
            <a:off x="-1" y="6445895"/>
            <a:ext cx="5617029" cy="338554"/>
          </a:xfrm>
          <a:prstGeom prst="rect">
            <a:avLst/>
          </a:prstGeom>
          <a:noFill/>
        </p:spPr>
        <p:txBody>
          <a:bodyPr wrap="square" rtlCol="0">
            <a:spAutoFit/>
          </a:bodyPr>
          <a:lstStyle/>
          <a:p>
            <a:r>
              <a:rPr lang="en-ZA" sz="1600" dirty="0">
                <a:solidFill>
                  <a:schemeClr val="bg1"/>
                </a:solidFill>
              </a:rPr>
              <a:t>[1] Zheng, </a:t>
            </a:r>
            <a:r>
              <a:rPr lang="en-ZA" sz="1600" dirty="0" err="1">
                <a:solidFill>
                  <a:schemeClr val="bg1"/>
                </a:solidFill>
              </a:rPr>
              <a:t>Jayasumana</a:t>
            </a:r>
            <a:r>
              <a:rPr lang="en-ZA" sz="1600" dirty="0">
                <a:solidFill>
                  <a:schemeClr val="bg1"/>
                </a:solidFill>
              </a:rPr>
              <a:t> et al. </a:t>
            </a:r>
            <a:r>
              <a:rPr lang="en-ZA" sz="1600" i="1" dirty="0">
                <a:solidFill>
                  <a:schemeClr val="bg1"/>
                </a:solidFill>
              </a:rPr>
              <a:t>ICCV </a:t>
            </a:r>
            <a:r>
              <a:rPr lang="en-ZA" sz="1600" dirty="0">
                <a:solidFill>
                  <a:schemeClr val="bg1"/>
                </a:solidFill>
              </a:rPr>
              <a:t>2015</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8593" y="355653"/>
            <a:ext cx="1665318" cy="197239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7248" y="398109"/>
            <a:ext cx="1625094" cy="1929942"/>
          </a:xfrm>
          <a:prstGeom prst="rect">
            <a:avLst/>
          </a:prstGeom>
        </p:spPr>
      </p:pic>
      <p:sp>
        <p:nvSpPr>
          <p:cNvPr id="9" name="TextBox 8"/>
          <p:cNvSpPr txBox="1"/>
          <p:nvPr/>
        </p:nvSpPr>
        <p:spPr>
          <a:xfrm>
            <a:off x="7798593" y="2328051"/>
            <a:ext cx="1665318" cy="369332"/>
          </a:xfrm>
          <a:prstGeom prst="rect">
            <a:avLst/>
          </a:prstGeom>
          <a:noFill/>
        </p:spPr>
        <p:txBody>
          <a:bodyPr wrap="square" rtlCol="0">
            <a:spAutoFit/>
          </a:bodyPr>
          <a:lstStyle/>
          <a:p>
            <a:pPr algn="ctr"/>
            <a:r>
              <a:rPr lang="en-GB" dirty="0"/>
              <a:t>Pairwise only</a:t>
            </a:r>
          </a:p>
        </p:txBody>
      </p:sp>
      <p:sp>
        <p:nvSpPr>
          <p:cNvPr id="10" name="TextBox 9"/>
          <p:cNvSpPr txBox="1"/>
          <p:nvPr/>
        </p:nvSpPr>
        <p:spPr>
          <a:xfrm>
            <a:off x="9723811" y="2328051"/>
            <a:ext cx="1665318" cy="646331"/>
          </a:xfrm>
          <a:prstGeom prst="rect">
            <a:avLst/>
          </a:prstGeom>
          <a:noFill/>
        </p:spPr>
        <p:txBody>
          <a:bodyPr wrap="square" rtlCol="0">
            <a:spAutoFit/>
          </a:bodyPr>
          <a:lstStyle/>
          <a:p>
            <a:pPr algn="ctr"/>
            <a:r>
              <a:rPr lang="en-GB" dirty="0"/>
              <a:t>Pairwise </a:t>
            </a:r>
            <a:r>
              <a:rPr lang="en-GB"/>
              <a:t>and detections</a:t>
            </a:r>
            <a:endParaRPr lang="en-GB" dirty="0"/>
          </a:p>
        </p:txBody>
      </p:sp>
    </p:spTree>
    <p:extLst>
      <p:ext uri="{BB962C8B-B14F-4D97-AF65-F5344CB8AC3E}">
        <p14:creationId xmlns:p14="http://schemas.microsoft.com/office/powerpoint/2010/main" val="9263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Results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ZA" dirty="0"/>
              <a:t> On PASCAL VOC 2012 test set</a:t>
            </a:r>
          </a:p>
          <a:p>
            <a:pPr marL="0" indent="0">
              <a:buNone/>
            </a:pPr>
            <a:endParaRPr lang="en-ZA" dirty="0"/>
          </a:p>
          <a:p>
            <a:pPr>
              <a:buFont typeface="Wingdings" panose="05000000000000000000" pitchFamily="2" charset="2"/>
              <a:buChar char="§"/>
            </a:pPr>
            <a:endParaRPr lang="en-ZA" dirty="0"/>
          </a:p>
        </p:txBody>
      </p:sp>
      <p:sp>
        <p:nvSpPr>
          <p:cNvPr id="4" name="Slide Number Placeholder 3"/>
          <p:cNvSpPr>
            <a:spLocks noGrp="1"/>
          </p:cNvSpPr>
          <p:nvPr>
            <p:ph type="sldNum" sz="quarter" idx="12"/>
          </p:nvPr>
        </p:nvSpPr>
        <p:spPr/>
        <p:txBody>
          <a:bodyPr/>
          <a:lstStyle/>
          <a:p>
            <a:fld id="{AE88EA90-0C7F-461C-A261-5F2AFA866A12}" type="slidenum">
              <a:rPr lang="en-ZA" smtClean="0"/>
              <a:t>18</a:t>
            </a:fld>
            <a:endParaRPr lang="en-ZA"/>
          </a:p>
        </p:txBody>
      </p:sp>
      <p:sp>
        <p:nvSpPr>
          <p:cNvPr id="6" name="TextBox 5"/>
          <p:cNvSpPr txBox="1"/>
          <p:nvPr/>
        </p:nvSpPr>
        <p:spPr>
          <a:xfrm>
            <a:off x="-1" y="6445895"/>
            <a:ext cx="5617029" cy="338554"/>
          </a:xfrm>
          <a:prstGeom prst="rect">
            <a:avLst/>
          </a:prstGeom>
          <a:noFill/>
        </p:spPr>
        <p:txBody>
          <a:bodyPr wrap="square" rtlCol="0">
            <a:spAutoFit/>
          </a:bodyPr>
          <a:lstStyle/>
          <a:p>
            <a:endParaRPr lang="en-ZA" sz="1600" dirty="0">
              <a:solidFill>
                <a:schemeClr val="bg1"/>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855" t="36405" r="55955"/>
          <a:stretch/>
        </p:blipFill>
        <p:spPr>
          <a:xfrm>
            <a:off x="1926917" y="2182586"/>
            <a:ext cx="8429106" cy="3970444"/>
          </a:xfrm>
          <a:prstGeom prst="rect">
            <a:avLst/>
          </a:prstGeom>
        </p:spPr>
      </p:pic>
      <p:sp>
        <p:nvSpPr>
          <p:cNvPr id="8" name="Rounded Rectangle 7"/>
          <p:cNvSpPr/>
          <p:nvPr/>
        </p:nvSpPr>
        <p:spPr>
          <a:xfrm>
            <a:off x="1988191" y="4387442"/>
            <a:ext cx="8170877" cy="20133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988191" y="2751589"/>
            <a:ext cx="8170877" cy="1635853"/>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406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Instance Segmentation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76678" y="2520573"/>
            <a:ext cx="3603537" cy="2702653"/>
          </a:xfrm>
        </p:spPr>
      </p:pic>
      <p:sp>
        <p:nvSpPr>
          <p:cNvPr id="4" name="Slide Number Placeholder 3"/>
          <p:cNvSpPr>
            <a:spLocks noGrp="1"/>
          </p:cNvSpPr>
          <p:nvPr>
            <p:ph type="sldNum" sz="quarter" idx="12"/>
          </p:nvPr>
        </p:nvSpPr>
        <p:spPr/>
        <p:txBody>
          <a:bodyPr/>
          <a:lstStyle/>
          <a:p>
            <a:fld id="{AE88EA90-0C7F-461C-A261-5F2AFA866A12}" type="slidenum">
              <a:rPr lang="en-ZA" smtClean="0"/>
              <a:t>19</a:t>
            </a:fld>
            <a:endParaRPr lang="en-ZA"/>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813" y="2520573"/>
            <a:ext cx="3603537" cy="27026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58" y="2520573"/>
            <a:ext cx="3621922" cy="2716442"/>
          </a:xfrm>
          <a:prstGeom prst="rect">
            <a:avLst/>
          </a:prstGeom>
        </p:spPr>
      </p:pic>
    </p:spTree>
    <p:extLst>
      <p:ext uri="{BB962C8B-B14F-4D97-AF65-F5344CB8AC3E}">
        <p14:creationId xmlns:p14="http://schemas.microsoft.com/office/powerpoint/2010/main" val="31358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Introduction</a:t>
            </a:r>
          </a:p>
        </p:txBody>
      </p:sp>
      <p:sp>
        <p:nvSpPr>
          <p:cNvPr id="3" name="Content Placeholder 2"/>
          <p:cNvSpPr>
            <a:spLocks noGrp="1"/>
          </p:cNvSpPr>
          <p:nvPr>
            <p:ph idx="1"/>
          </p:nvPr>
        </p:nvSpPr>
        <p:spPr>
          <a:xfrm>
            <a:off x="1097280" y="1861233"/>
            <a:ext cx="10058400" cy="4023360"/>
          </a:xfrm>
        </p:spPr>
        <p:txBody>
          <a:bodyPr/>
          <a:lstStyle/>
          <a:p>
            <a:pPr>
              <a:buFont typeface="Wingdings" panose="05000000000000000000" pitchFamily="2" charset="2"/>
              <a:buChar char="§"/>
            </a:pPr>
            <a:r>
              <a:rPr lang="en-ZA" dirty="0"/>
              <a:t> Semantic Segmentation</a:t>
            </a:r>
          </a:p>
          <a:p>
            <a:pPr lvl="1">
              <a:buFont typeface="Wingdings" panose="05000000000000000000" pitchFamily="2" charset="2"/>
              <a:buChar char="§"/>
            </a:pPr>
            <a:r>
              <a:rPr lang="en-ZA" dirty="0"/>
              <a:t>Labelling every pixel in an image</a:t>
            </a:r>
          </a:p>
          <a:p>
            <a:pPr>
              <a:buFont typeface="Wingdings" panose="05000000000000000000" pitchFamily="2" charset="2"/>
              <a:buChar char="§"/>
            </a:pPr>
            <a:r>
              <a:rPr lang="en-ZA" dirty="0"/>
              <a:t> A key part of Scene Understanding</a:t>
            </a:r>
          </a:p>
          <a:p>
            <a:pPr>
              <a:buFont typeface="Wingdings" panose="05000000000000000000" pitchFamily="2" charset="2"/>
              <a:buChar char="§"/>
            </a:pPr>
            <a:endParaRPr lang="en-ZA" dirty="0"/>
          </a:p>
          <a:p>
            <a:pPr>
              <a:buFont typeface="Wingdings" panose="05000000000000000000" pitchFamily="2" charset="2"/>
              <a:buChar char="§"/>
            </a:pPr>
            <a:r>
              <a:rPr lang="en-ZA" dirty="0"/>
              <a:t> Applications</a:t>
            </a:r>
          </a:p>
          <a:p>
            <a:pPr lvl="1">
              <a:buFont typeface="Wingdings" panose="05000000000000000000" pitchFamily="2" charset="2"/>
              <a:buChar char="§"/>
            </a:pPr>
            <a:r>
              <a:rPr lang="en-ZA" dirty="0"/>
              <a:t>Autonomous navigation</a:t>
            </a:r>
          </a:p>
          <a:p>
            <a:pPr lvl="1">
              <a:buFont typeface="Wingdings" panose="05000000000000000000" pitchFamily="2" charset="2"/>
              <a:buChar char="§"/>
            </a:pPr>
            <a:r>
              <a:rPr lang="en-ZA" dirty="0"/>
              <a:t>Assisting the partially sighted</a:t>
            </a:r>
          </a:p>
          <a:p>
            <a:pPr lvl="1">
              <a:buFont typeface="Wingdings" panose="05000000000000000000" pitchFamily="2" charset="2"/>
              <a:buChar char="§"/>
            </a:pPr>
            <a:r>
              <a:rPr lang="en-ZA" dirty="0"/>
              <a:t>Medical diagnosis</a:t>
            </a:r>
          </a:p>
          <a:p>
            <a:pPr lvl="1">
              <a:buFont typeface="Wingdings" panose="05000000000000000000" pitchFamily="2" charset="2"/>
              <a:buChar char="§"/>
            </a:pPr>
            <a:r>
              <a:rPr lang="en-ZA" dirty="0"/>
              <a:t>Image editing</a:t>
            </a:r>
          </a:p>
        </p:txBody>
      </p:sp>
      <p:sp>
        <p:nvSpPr>
          <p:cNvPr id="5" name="Slide Number Placeholder 4"/>
          <p:cNvSpPr>
            <a:spLocks noGrp="1"/>
          </p:cNvSpPr>
          <p:nvPr>
            <p:ph type="sldNum" sz="quarter" idx="12"/>
          </p:nvPr>
        </p:nvSpPr>
        <p:spPr/>
        <p:txBody>
          <a:bodyPr/>
          <a:lstStyle/>
          <a:p>
            <a:fld id="{AE88EA90-0C7F-461C-A261-5F2AFA866A12}" type="slidenum">
              <a:rPr lang="en-ZA" smtClean="0"/>
              <a:t>2</a:t>
            </a:fld>
            <a:endParaRPr lang="en-ZA"/>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5078" y="4594441"/>
            <a:ext cx="2419004" cy="148382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6774" y="1853642"/>
            <a:ext cx="5357308" cy="2668149"/>
          </a:xfrm>
          <a:prstGeom prst="rect">
            <a:avLst/>
          </a:prstGeom>
        </p:spPr>
      </p:pic>
      <p:pic>
        <p:nvPicPr>
          <p:cNvPr id="12" name="Picture 11" descr="oxfordglasses3-PM.jpg"/>
          <p:cNvPicPr>
            <a:picLocks noChangeAspect="1"/>
          </p:cNvPicPr>
          <p:nvPr/>
        </p:nvPicPr>
        <p:blipFill>
          <a:blip r:embed="rId5"/>
          <a:stretch>
            <a:fillRect/>
          </a:stretch>
        </p:blipFill>
        <p:spPr>
          <a:xfrm>
            <a:off x="5826774" y="4601283"/>
            <a:ext cx="2752951" cy="1476980"/>
          </a:xfrm>
          <a:prstGeom prst="rect">
            <a:avLst/>
          </a:prstGeom>
        </p:spPr>
      </p:pic>
      <p:sp>
        <p:nvSpPr>
          <p:cNvPr id="13" name="TextBox 12"/>
          <p:cNvSpPr txBox="1"/>
          <p:nvPr/>
        </p:nvSpPr>
        <p:spPr>
          <a:xfrm>
            <a:off x="-1" y="6445894"/>
            <a:ext cx="11016343" cy="338554"/>
          </a:xfrm>
          <a:prstGeom prst="rect">
            <a:avLst/>
          </a:prstGeom>
          <a:noFill/>
        </p:spPr>
        <p:txBody>
          <a:bodyPr wrap="square" rtlCol="0">
            <a:spAutoFit/>
          </a:bodyPr>
          <a:lstStyle/>
          <a:p>
            <a:r>
              <a:rPr lang="en-ZA" sz="1600" dirty="0">
                <a:solidFill>
                  <a:schemeClr val="bg1"/>
                </a:solidFill>
              </a:rPr>
              <a:t>(Clockwise from top) [1] Cityscapes Dataset. [2] ISBI Challenge 2015, dental x-ray images</a:t>
            </a:r>
            <a:r>
              <a:rPr lang="es-ES_tradnl" sz="1600" dirty="0">
                <a:solidFill>
                  <a:schemeClr val="bg1"/>
                </a:solidFill>
              </a:rPr>
              <a:t>. [3] </a:t>
            </a:r>
            <a:r>
              <a:rPr lang="en-ZA" sz="1600" dirty="0">
                <a:solidFill>
                  <a:schemeClr val="bg1"/>
                </a:solidFill>
              </a:rPr>
              <a:t>Royal National Institute of Blind People</a:t>
            </a:r>
            <a:r>
              <a:rPr lang="es-ES_tradnl" sz="1600" dirty="0">
                <a:solidFill>
                  <a:schemeClr val="bg1"/>
                </a:solidFill>
              </a:rPr>
              <a:t> </a:t>
            </a:r>
          </a:p>
        </p:txBody>
      </p:sp>
    </p:spTree>
    <p:extLst>
      <p:ext uri="{BB962C8B-B14F-4D97-AF65-F5344CB8AC3E}">
        <p14:creationId xmlns:p14="http://schemas.microsoft.com/office/powerpoint/2010/main" val="1042994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Embarrassingly Simple Instances</a:t>
            </a:r>
          </a:p>
        </p:txBody>
      </p:sp>
      <p:sp>
        <p:nvSpPr>
          <p:cNvPr id="4" name="Slide Number Placeholder 3"/>
          <p:cNvSpPr>
            <a:spLocks noGrp="1"/>
          </p:cNvSpPr>
          <p:nvPr>
            <p:ph type="sldNum" sz="quarter" idx="12"/>
          </p:nvPr>
        </p:nvSpPr>
        <p:spPr/>
        <p:txBody>
          <a:bodyPr/>
          <a:lstStyle/>
          <a:p>
            <a:fld id="{AE88EA90-0C7F-461C-A261-5F2AFA866A12}" type="slidenum">
              <a:rPr lang="en-ZA" smtClean="0"/>
              <a:t>20</a:t>
            </a:fld>
            <a:endParaRPr lang="en-ZA"/>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654" y="2292324"/>
            <a:ext cx="3813341" cy="2994572"/>
          </a:xfrm>
        </p:spPr>
      </p:pic>
      <p:pic>
        <p:nvPicPr>
          <p:cNvPr id="9"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424" y="2438283"/>
            <a:ext cx="3798150" cy="284861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3003" y="2438283"/>
            <a:ext cx="3798150" cy="2848613"/>
          </a:xfrm>
          <a:prstGeom prst="rect">
            <a:avLst/>
          </a:prstGeom>
        </p:spPr>
      </p:pic>
    </p:spTree>
    <p:extLst>
      <p:ext uri="{BB962C8B-B14F-4D97-AF65-F5344CB8AC3E}">
        <p14:creationId xmlns:p14="http://schemas.microsoft.com/office/powerpoint/2010/main" val="3968718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E88EA90-0C7F-461C-A261-5F2AFA866A12}" type="slidenum">
              <a:rPr lang="en-ZA" smtClean="0"/>
              <a:t>21</a:t>
            </a:fld>
            <a:endParaRPr lang="en-ZA"/>
          </a:p>
        </p:txBody>
      </p:sp>
      <p:pic>
        <p:nvPicPr>
          <p:cNvPr id="2" name="Picture 1"/>
          <p:cNvPicPr>
            <a:picLocks noChangeAspect="1"/>
          </p:cNvPicPr>
          <p:nvPr/>
        </p:nvPicPr>
        <p:blipFill>
          <a:blip r:embed="rId3"/>
          <a:stretch>
            <a:fillRect/>
          </a:stretch>
        </p:blipFill>
        <p:spPr>
          <a:xfrm>
            <a:off x="190087" y="327991"/>
            <a:ext cx="11811485" cy="5634837"/>
          </a:xfrm>
          <a:prstGeom prst="rect">
            <a:avLst/>
          </a:prstGeom>
        </p:spPr>
      </p:pic>
    </p:spTree>
    <p:extLst>
      <p:ext uri="{BB962C8B-B14F-4D97-AF65-F5344CB8AC3E}">
        <p14:creationId xmlns:p14="http://schemas.microsoft.com/office/powerpoint/2010/main" val="1281257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ZA" dirty="0"/>
              <a:t>Instance CRF</a:t>
            </a:r>
          </a:p>
        </p:txBody>
      </p:sp>
      <p:sp>
        <p:nvSpPr>
          <p:cNvPr id="2" name="Slide Number Placeholder 1"/>
          <p:cNvSpPr>
            <a:spLocks noGrp="1"/>
          </p:cNvSpPr>
          <p:nvPr>
            <p:ph type="sldNum" sz="quarter" idx="12"/>
          </p:nvPr>
        </p:nvSpPr>
        <p:spPr/>
        <p:txBody>
          <a:bodyPr/>
          <a:lstStyle/>
          <a:p>
            <a:fld id="{AE88EA90-0C7F-461C-A261-5F2AFA866A12}" type="slidenum">
              <a:rPr lang="en-ZA" smtClean="0"/>
              <a:t>22</a:t>
            </a:fld>
            <a:endParaRPr lang="en-ZA"/>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1154083" y="1958291"/>
                <a:ext cx="10058400" cy="148228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ZA" dirty="0"/>
                  <a:t> </a:t>
                </a:r>
                <a14:m>
                  <m:oMath xmlns:m="http://schemas.openxmlformats.org/officeDocument/2006/math">
                    <m:r>
                      <a:rPr lang="en-ZA" b="0" i="1" smtClean="0">
                        <a:latin typeface="Cambria Math" panose="02040503050406030204" pitchFamily="18" charset="0"/>
                      </a:rPr>
                      <m:t>𝑋</m:t>
                    </m:r>
                  </m:oMath>
                </a14:m>
                <a:r>
                  <a:rPr lang="en-ZA" dirty="0"/>
                  <a:t> – Random variable, for each pixel, denoting semantic class. Takes on one of </a:t>
                </a:r>
                <a14:m>
                  <m:oMath xmlns:m="http://schemas.openxmlformats.org/officeDocument/2006/math">
                    <m:r>
                      <a:rPr lang="en-ZA" b="0" i="1" smtClean="0">
                        <a:latin typeface="Cambria Math" panose="02040503050406030204" pitchFamily="18" charset="0"/>
                      </a:rPr>
                      <m:t>𝐾</m:t>
                    </m:r>
                    <m:r>
                      <a:rPr lang="en-ZA" b="0" i="1" smtClean="0">
                        <a:latin typeface="Cambria Math" panose="02040503050406030204" pitchFamily="18" charset="0"/>
                      </a:rPr>
                      <m:t>+1</m:t>
                    </m:r>
                  </m:oMath>
                </a14:m>
                <a:r>
                  <a:rPr lang="en-ZA" dirty="0"/>
                  <a:t> labels</a:t>
                </a:r>
              </a:p>
              <a:p>
                <a:pPr>
                  <a:buFont typeface="Wingdings" panose="05000000000000000000" pitchFamily="2" charset="2"/>
                  <a:buChar char="§"/>
                </a:pPr>
                <a:r>
                  <a:rPr lang="en-ZA" dirty="0"/>
                  <a:t> </a:t>
                </a:r>
                <a14:m>
                  <m:oMath xmlns:m="http://schemas.openxmlformats.org/officeDocument/2006/math">
                    <m:r>
                      <a:rPr lang="en-ZA" b="0" i="1" smtClean="0">
                        <a:latin typeface="Cambria Math" panose="02040503050406030204" pitchFamily="18" charset="0"/>
                      </a:rPr>
                      <m:t>𝑌</m:t>
                    </m:r>
                  </m:oMath>
                </a14:m>
                <a:r>
                  <a:rPr lang="en-ZA" dirty="0"/>
                  <a:t> – Random variable, for every detection output. Total of </a:t>
                </a:r>
                <a14:m>
                  <m:oMath xmlns:m="http://schemas.openxmlformats.org/officeDocument/2006/math">
                    <m:r>
                      <a:rPr lang="en-ZA" b="0" i="1" smtClean="0">
                        <a:latin typeface="Cambria Math" panose="02040503050406030204" pitchFamily="18" charset="0"/>
                      </a:rPr>
                      <m:t>𝐷</m:t>
                    </m:r>
                  </m:oMath>
                </a14:m>
                <a:r>
                  <a:rPr lang="en-ZA" dirty="0"/>
                  <a:t> detections</a:t>
                </a:r>
              </a:p>
              <a:p>
                <a:pPr>
                  <a:buFont typeface="Wingdings" panose="05000000000000000000" pitchFamily="2" charset="2"/>
                  <a:buChar char="§"/>
                </a:pPr>
                <a:r>
                  <a:rPr lang="en-ZA" dirty="0"/>
                  <a:t> </a:t>
                </a:r>
                <a14:m>
                  <m:oMath xmlns:m="http://schemas.openxmlformats.org/officeDocument/2006/math">
                    <m:r>
                      <a:rPr lang="en-ZA" b="0" i="1" smtClean="0">
                        <a:latin typeface="Cambria Math" panose="02040503050406030204" pitchFamily="18" charset="0"/>
                      </a:rPr>
                      <m:t>𝑉</m:t>
                    </m:r>
                  </m:oMath>
                </a14:m>
                <a:r>
                  <a:rPr lang="en-ZA" dirty="0"/>
                  <a:t> – Random variable, for each pixel, denoting instance. Takes on one of </a:t>
                </a:r>
                <a14:m>
                  <m:oMath xmlns:m="http://schemas.openxmlformats.org/officeDocument/2006/math">
                    <m:r>
                      <a:rPr lang="en-ZA" b="0" i="1" smtClean="0">
                        <a:latin typeface="Cambria Math" panose="02040503050406030204" pitchFamily="18" charset="0"/>
                      </a:rPr>
                      <m:t>𝐷</m:t>
                    </m:r>
                    <m:r>
                      <a:rPr lang="en-ZA" b="0" i="1" smtClean="0">
                        <a:latin typeface="Cambria Math" panose="02040503050406030204" pitchFamily="18" charset="0"/>
                      </a:rPr>
                      <m:t>+1</m:t>
                    </m:r>
                  </m:oMath>
                </a14:m>
                <a:r>
                  <a:rPr lang="en-ZA" dirty="0"/>
                  <a:t> labels</a:t>
                </a:r>
              </a:p>
              <a:p>
                <a:pPr marL="0" indent="0">
                  <a:buNone/>
                </a:pPr>
                <a:endParaRPr lang="en-ZA" dirty="0"/>
              </a:p>
              <a:p>
                <a:pPr marL="0" indent="0" algn="ctr">
                  <a:buFont typeface="Calibri" panose="020F0502020204030204" pitchFamily="34" charset="0"/>
                  <a:buNone/>
                </a:pPr>
                <a:endParaRPr lang="en-ZA" dirty="0"/>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1154083" y="1958291"/>
                <a:ext cx="10058400" cy="1482282"/>
              </a:xfrm>
              <a:prstGeom prst="rect">
                <a:avLst/>
              </a:prstGeom>
              <a:blipFill rotWithShape="0">
                <a:blip r:embed="rId3"/>
                <a:stretch>
                  <a:fillRect l="-1455" t="-4115"/>
                </a:stretch>
              </a:blipFill>
            </p:spPr>
            <p:txBody>
              <a:bodyPr/>
              <a:lstStyle/>
              <a:p>
                <a:r>
                  <a:rPr lang="en-ZA">
                    <a:noFill/>
                  </a:rPr>
                  <a:t> </a:t>
                </a:r>
              </a:p>
            </p:txBody>
          </p:sp>
        </mc:Fallback>
      </mc:AlternateContent>
      <p:pic>
        <p:nvPicPr>
          <p:cNvPr id="4" name="Picture 3"/>
          <p:cNvPicPr>
            <a:picLocks noChangeAspect="1"/>
          </p:cNvPicPr>
          <p:nvPr/>
        </p:nvPicPr>
        <p:blipFill>
          <a:blip r:embed="rId4"/>
          <a:stretch>
            <a:fillRect/>
          </a:stretch>
        </p:blipFill>
        <p:spPr>
          <a:xfrm>
            <a:off x="3365100" y="3560915"/>
            <a:ext cx="6134308" cy="996625"/>
          </a:xfrm>
          <a:prstGeom prst="rect">
            <a:avLst/>
          </a:prstGeom>
        </p:spPr>
      </p:pic>
      <p:pic>
        <p:nvPicPr>
          <p:cNvPr id="5" name="Picture 4"/>
          <p:cNvPicPr>
            <a:picLocks noChangeAspect="1"/>
          </p:cNvPicPr>
          <p:nvPr/>
        </p:nvPicPr>
        <p:blipFill>
          <a:blip r:embed="rId5"/>
          <a:stretch>
            <a:fillRect/>
          </a:stretch>
        </p:blipFill>
        <p:spPr>
          <a:xfrm>
            <a:off x="1719760" y="4557540"/>
            <a:ext cx="8934988" cy="1165993"/>
          </a:xfrm>
          <a:prstGeom prst="rect">
            <a:avLst/>
          </a:prstGeom>
        </p:spPr>
      </p:pic>
    </p:spTree>
    <p:extLst>
      <p:ext uri="{BB962C8B-B14F-4D97-AF65-F5344CB8AC3E}">
        <p14:creationId xmlns:p14="http://schemas.microsoft.com/office/powerpoint/2010/main" val="4109316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Results</a:t>
            </a:r>
          </a:p>
        </p:txBody>
      </p:sp>
      <p:sp>
        <p:nvSpPr>
          <p:cNvPr id="3" name="Content Placeholder 2"/>
          <p:cNvSpPr>
            <a:spLocks noGrp="1"/>
          </p:cNvSpPr>
          <p:nvPr>
            <p:ph idx="1"/>
          </p:nvPr>
        </p:nvSpPr>
        <p:spPr/>
        <p:txBody>
          <a:bodyPr/>
          <a:lstStyle/>
          <a:p>
            <a:r>
              <a:rPr lang="en-ZA" dirty="0"/>
              <a:t>    </a:t>
            </a:r>
          </a:p>
        </p:txBody>
      </p:sp>
      <p:sp>
        <p:nvSpPr>
          <p:cNvPr id="4" name="Slide Number Placeholder 3"/>
          <p:cNvSpPr>
            <a:spLocks noGrp="1"/>
          </p:cNvSpPr>
          <p:nvPr>
            <p:ph type="sldNum" sz="quarter" idx="12"/>
          </p:nvPr>
        </p:nvSpPr>
        <p:spPr/>
        <p:txBody>
          <a:bodyPr/>
          <a:lstStyle/>
          <a:p>
            <a:fld id="{AE88EA90-0C7F-461C-A261-5F2AFA866A12}" type="slidenum">
              <a:rPr lang="en-ZA" smtClean="0"/>
              <a:t>23</a:t>
            </a:fld>
            <a:endParaRPr lang="en-ZA"/>
          </a:p>
        </p:txBody>
      </p:sp>
      <p:pic>
        <p:nvPicPr>
          <p:cNvPr id="6" name="Picture 5"/>
          <p:cNvPicPr>
            <a:picLocks noChangeAspect="1"/>
          </p:cNvPicPr>
          <p:nvPr/>
        </p:nvPicPr>
        <p:blipFill>
          <a:blip r:embed="rId3"/>
          <a:stretch>
            <a:fillRect/>
          </a:stretch>
        </p:blipFill>
        <p:spPr>
          <a:xfrm>
            <a:off x="833120" y="1947334"/>
            <a:ext cx="10485120" cy="3622907"/>
          </a:xfrm>
          <a:prstGeom prst="rect">
            <a:avLst/>
          </a:prstGeom>
        </p:spPr>
      </p:pic>
    </p:spTree>
    <p:extLst>
      <p:ext uri="{BB962C8B-B14F-4D97-AF65-F5344CB8AC3E}">
        <p14:creationId xmlns:p14="http://schemas.microsoft.com/office/powerpoint/2010/main" val="416439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Results</a:t>
            </a:r>
          </a:p>
        </p:txBody>
      </p:sp>
      <p:sp>
        <p:nvSpPr>
          <p:cNvPr id="4" name="Slide Number Placeholder 3"/>
          <p:cNvSpPr>
            <a:spLocks noGrp="1"/>
          </p:cNvSpPr>
          <p:nvPr>
            <p:ph type="sldNum" sz="quarter" idx="12"/>
          </p:nvPr>
        </p:nvSpPr>
        <p:spPr/>
        <p:txBody>
          <a:bodyPr/>
          <a:lstStyle/>
          <a:p>
            <a:fld id="{AE88EA90-0C7F-461C-A261-5F2AFA866A12}" type="slidenum">
              <a:rPr lang="en-ZA" smtClean="0"/>
              <a:t>24</a:t>
            </a:fld>
            <a:endParaRPr lang="en-ZA"/>
          </a:p>
        </p:txBody>
      </p:sp>
      <p:sp>
        <p:nvSpPr>
          <p:cNvPr id="7" name="Content Placeholder 6"/>
          <p:cNvSpPr>
            <a:spLocks noGrp="1"/>
          </p:cNvSpPr>
          <p:nvPr>
            <p:ph idx="1"/>
          </p:nvPr>
        </p:nvSpPr>
        <p:spPr/>
        <p:txBody>
          <a:bodyPr/>
          <a:lstStyle/>
          <a:p>
            <a:endParaRPr lang="en-ZA" dirty="0"/>
          </a:p>
        </p:txBody>
      </p:sp>
      <p:pic>
        <p:nvPicPr>
          <p:cNvPr id="8" name="Picture 7"/>
          <p:cNvPicPr>
            <a:picLocks noChangeAspect="1"/>
          </p:cNvPicPr>
          <p:nvPr/>
        </p:nvPicPr>
        <p:blipFill>
          <a:blip r:embed="rId3"/>
          <a:stretch>
            <a:fillRect/>
          </a:stretch>
        </p:blipFill>
        <p:spPr>
          <a:xfrm>
            <a:off x="423862" y="1839277"/>
            <a:ext cx="11344275" cy="3057525"/>
          </a:xfrm>
          <a:prstGeom prst="rect">
            <a:avLst/>
          </a:prstGeom>
        </p:spPr>
      </p:pic>
    </p:spTree>
    <p:extLst>
      <p:ext uri="{BB962C8B-B14F-4D97-AF65-F5344CB8AC3E}">
        <p14:creationId xmlns:p14="http://schemas.microsoft.com/office/powerpoint/2010/main" val="1603703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Success Cases</a:t>
            </a:r>
          </a:p>
        </p:txBody>
      </p:sp>
      <p:pic>
        <p:nvPicPr>
          <p:cNvPr id="5" name="Content Placeholder 4"/>
          <p:cNvPicPr>
            <a:picLocks noGrp="1" noChangeAspect="1"/>
          </p:cNvPicPr>
          <p:nvPr>
            <p:ph idx="1"/>
          </p:nvPr>
        </p:nvPicPr>
        <p:blipFill>
          <a:blip r:embed="rId3"/>
          <a:stretch>
            <a:fillRect/>
          </a:stretch>
        </p:blipFill>
        <p:spPr>
          <a:xfrm>
            <a:off x="1497013" y="1859280"/>
            <a:ext cx="9258300" cy="1924050"/>
          </a:xfrm>
          <a:prstGeom prst="rect">
            <a:avLst/>
          </a:prstGeom>
        </p:spPr>
      </p:pic>
      <p:sp>
        <p:nvSpPr>
          <p:cNvPr id="4" name="Slide Number Placeholder 3"/>
          <p:cNvSpPr>
            <a:spLocks noGrp="1"/>
          </p:cNvSpPr>
          <p:nvPr>
            <p:ph type="sldNum" sz="quarter" idx="12"/>
          </p:nvPr>
        </p:nvSpPr>
        <p:spPr/>
        <p:txBody>
          <a:bodyPr/>
          <a:lstStyle/>
          <a:p>
            <a:fld id="{AE88EA90-0C7F-461C-A261-5F2AFA866A12}" type="slidenum">
              <a:rPr lang="en-ZA" smtClean="0"/>
              <a:t>25</a:t>
            </a:fld>
            <a:endParaRPr lang="en-ZA"/>
          </a:p>
        </p:txBody>
      </p:sp>
      <p:pic>
        <p:nvPicPr>
          <p:cNvPr id="6" name="Picture 5"/>
          <p:cNvPicPr>
            <a:picLocks noChangeAspect="1"/>
          </p:cNvPicPr>
          <p:nvPr/>
        </p:nvPicPr>
        <p:blipFill>
          <a:blip r:embed="rId4"/>
          <a:stretch>
            <a:fillRect/>
          </a:stretch>
        </p:blipFill>
        <p:spPr>
          <a:xfrm>
            <a:off x="440373" y="3905250"/>
            <a:ext cx="5541962" cy="1898477"/>
          </a:xfrm>
          <a:prstGeom prst="rect">
            <a:avLst/>
          </a:prstGeom>
        </p:spPr>
      </p:pic>
      <p:pic>
        <p:nvPicPr>
          <p:cNvPr id="7" name="Picture 6"/>
          <p:cNvPicPr>
            <a:picLocks noChangeAspect="1"/>
          </p:cNvPicPr>
          <p:nvPr/>
        </p:nvPicPr>
        <p:blipFill>
          <a:blip r:embed="rId5"/>
          <a:stretch>
            <a:fillRect/>
          </a:stretch>
        </p:blipFill>
        <p:spPr>
          <a:xfrm>
            <a:off x="6187123" y="3905250"/>
            <a:ext cx="5517197" cy="1921720"/>
          </a:xfrm>
          <a:prstGeom prst="rect">
            <a:avLst/>
          </a:prstGeom>
        </p:spPr>
      </p:pic>
    </p:spTree>
    <p:extLst>
      <p:ext uri="{BB962C8B-B14F-4D97-AF65-F5344CB8AC3E}">
        <p14:creationId xmlns:p14="http://schemas.microsoft.com/office/powerpoint/2010/main" val="202781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Failure Cases</a:t>
            </a:r>
          </a:p>
        </p:txBody>
      </p:sp>
      <p:pic>
        <p:nvPicPr>
          <p:cNvPr id="5" name="Content Placeholder 4"/>
          <p:cNvPicPr>
            <a:picLocks noGrp="1" noChangeAspect="1"/>
          </p:cNvPicPr>
          <p:nvPr>
            <p:ph idx="1"/>
          </p:nvPr>
        </p:nvPicPr>
        <p:blipFill>
          <a:blip r:embed="rId3"/>
          <a:stretch>
            <a:fillRect/>
          </a:stretch>
        </p:blipFill>
        <p:spPr>
          <a:xfrm>
            <a:off x="1492567" y="2171700"/>
            <a:ext cx="9267825" cy="3219450"/>
          </a:xfrm>
          <a:prstGeom prst="rect">
            <a:avLst/>
          </a:prstGeom>
        </p:spPr>
      </p:pic>
      <p:sp>
        <p:nvSpPr>
          <p:cNvPr id="4" name="Slide Number Placeholder 3"/>
          <p:cNvSpPr>
            <a:spLocks noGrp="1"/>
          </p:cNvSpPr>
          <p:nvPr>
            <p:ph type="sldNum" sz="quarter" idx="12"/>
          </p:nvPr>
        </p:nvSpPr>
        <p:spPr/>
        <p:txBody>
          <a:bodyPr/>
          <a:lstStyle/>
          <a:p>
            <a:fld id="{AE88EA90-0C7F-461C-A261-5F2AFA866A12}" type="slidenum">
              <a:rPr lang="en-ZA" smtClean="0"/>
              <a:t>26</a:t>
            </a:fld>
            <a:endParaRPr lang="en-ZA"/>
          </a:p>
        </p:txBody>
      </p:sp>
    </p:spTree>
    <p:extLst>
      <p:ext uri="{BB962C8B-B14F-4D97-AF65-F5344CB8AC3E}">
        <p14:creationId xmlns:p14="http://schemas.microsoft.com/office/powerpoint/2010/main" val="267985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Failure Cases (not just sheep)</a:t>
            </a:r>
          </a:p>
        </p:txBody>
      </p:sp>
      <p:sp>
        <p:nvSpPr>
          <p:cNvPr id="4" name="Slide Number Placeholder 3"/>
          <p:cNvSpPr>
            <a:spLocks noGrp="1"/>
          </p:cNvSpPr>
          <p:nvPr>
            <p:ph type="sldNum" sz="quarter" idx="12"/>
          </p:nvPr>
        </p:nvSpPr>
        <p:spPr/>
        <p:txBody>
          <a:bodyPr/>
          <a:lstStyle/>
          <a:p>
            <a:fld id="{AE88EA90-0C7F-461C-A261-5F2AFA866A12}" type="slidenum">
              <a:rPr lang="en-ZA" smtClean="0"/>
              <a:t>27</a:t>
            </a:fld>
            <a:endParaRPr lang="en-ZA"/>
          </a:p>
        </p:txBody>
      </p:sp>
      <p:pic>
        <p:nvPicPr>
          <p:cNvPr id="6" name="Picture 5"/>
          <p:cNvPicPr>
            <a:picLocks noChangeAspect="1"/>
          </p:cNvPicPr>
          <p:nvPr/>
        </p:nvPicPr>
        <p:blipFill>
          <a:blip r:embed="rId3"/>
          <a:stretch>
            <a:fillRect/>
          </a:stretch>
        </p:blipFill>
        <p:spPr>
          <a:xfrm>
            <a:off x="1483042" y="1923839"/>
            <a:ext cx="9286875" cy="1933575"/>
          </a:xfrm>
          <a:prstGeom prst="rect">
            <a:avLst/>
          </a:prstGeom>
        </p:spPr>
      </p:pic>
      <p:pic>
        <p:nvPicPr>
          <p:cNvPr id="17" name="Content Placeholder 16"/>
          <p:cNvPicPr>
            <a:picLocks noGrp="1" noChangeAspect="1"/>
          </p:cNvPicPr>
          <p:nvPr>
            <p:ph idx="1"/>
          </p:nvPr>
        </p:nvPicPr>
        <p:blipFill>
          <a:blip r:embed="rId4"/>
          <a:stretch>
            <a:fillRect/>
          </a:stretch>
        </p:blipFill>
        <p:spPr>
          <a:xfrm>
            <a:off x="1480253" y="4043893"/>
            <a:ext cx="9289664" cy="1611472"/>
          </a:xfrm>
          <a:prstGeom prst="rect">
            <a:avLst/>
          </a:prstGeom>
        </p:spPr>
      </p:pic>
    </p:spTree>
    <p:extLst>
      <p:ext uri="{BB962C8B-B14F-4D97-AF65-F5344CB8AC3E}">
        <p14:creationId xmlns:p14="http://schemas.microsoft.com/office/powerpoint/2010/main" val="873959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Easy Cases (no occlusions)</a:t>
            </a:r>
          </a:p>
        </p:txBody>
      </p:sp>
      <p:sp>
        <p:nvSpPr>
          <p:cNvPr id="4" name="Slide Number Placeholder 3"/>
          <p:cNvSpPr>
            <a:spLocks noGrp="1"/>
          </p:cNvSpPr>
          <p:nvPr>
            <p:ph type="sldNum" sz="quarter" idx="12"/>
          </p:nvPr>
        </p:nvSpPr>
        <p:spPr/>
        <p:txBody>
          <a:bodyPr/>
          <a:lstStyle/>
          <a:p>
            <a:fld id="{AE88EA90-0C7F-461C-A261-5F2AFA866A12}" type="slidenum">
              <a:rPr lang="en-ZA" smtClean="0"/>
              <a:t>28</a:t>
            </a:fld>
            <a:endParaRPr lang="en-ZA"/>
          </a:p>
        </p:txBody>
      </p:sp>
      <p:sp>
        <p:nvSpPr>
          <p:cNvPr id="3" name="Content Placeholder 2"/>
          <p:cNvSpPr>
            <a:spLocks noGrp="1"/>
          </p:cNvSpPr>
          <p:nvPr>
            <p:ph idx="1"/>
          </p:nvPr>
        </p:nvSpPr>
        <p:spPr/>
        <p:txBody>
          <a:bodyPr/>
          <a:lstStyle/>
          <a:p>
            <a:endParaRPr lang="en-ZA" dirty="0"/>
          </a:p>
        </p:txBody>
      </p:sp>
      <p:pic>
        <p:nvPicPr>
          <p:cNvPr id="5" name="Picture 4"/>
          <p:cNvPicPr>
            <a:picLocks noChangeAspect="1"/>
          </p:cNvPicPr>
          <p:nvPr/>
        </p:nvPicPr>
        <p:blipFill>
          <a:blip r:embed="rId3"/>
          <a:stretch>
            <a:fillRect/>
          </a:stretch>
        </p:blipFill>
        <p:spPr>
          <a:xfrm>
            <a:off x="1402080" y="1813172"/>
            <a:ext cx="9296400" cy="4752975"/>
          </a:xfrm>
          <a:prstGeom prst="rect">
            <a:avLst/>
          </a:prstGeom>
        </p:spPr>
      </p:pic>
    </p:spTree>
    <p:extLst>
      <p:ext uri="{BB962C8B-B14F-4D97-AF65-F5344CB8AC3E}">
        <p14:creationId xmlns:p14="http://schemas.microsoft.com/office/powerpoint/2010/main" val="74821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 Fully convolutional networks produce a coarse segmentation of an image</a:t>
            </a:r>
          </a:p>
          <a:p>
            <a:pPr>
              <a:buFont typeface="Wingdings" panose="05000000000000000000" pitchFamily="2" charset="2"/>
              <a:buChar char="§"/>
            </a:pPr>
            <a:r>
              <a:rPr lang="en-GB" dirty="0"/>
              <a:t> CRFs improve the result as they allow us to encode our prior knowledge of a good segmentation</a:t>
            </a:r>
          </a:p>
          <a:p>
            <a:pPr>
              <a:buFont typeface="Wingdings" panose="05000000000000000000" pitchFamily="2" charset="2"/>
              <a:buChar char="§"/>
            </a:pPr>
            <a:r>
              <a:rPr lang="en-GB" dirty="0"/>
              <a:t> Learning the entire pipeline end-to-end improves results</a:t>
            </a:r>
          </a:p>
          <a:p>
            <a:pPr>
              <a:buFont typeface="Wingdings" panose="05000000000000000000" pitchFamily="2" charset="2"/>
              <a:buChar char="§"/>
            </a:pPr>
            <a:r>
              <a:rPr lang="en-GB" dirty="0"/>
              <a:t> We can do instance segmentation too</a:t>
            </a:r>
          </a:p>
          <a:p>
            <a:pPr>
              <a:buFont typeface="Wingdings" panose="05000000000000000000" pitchFamily="2" charset="2"/>
              <a:buChar char="§"/>
            </a:pPr>
            <a:endParaRPr lang="en-GB" dirty="0"/>
          </a:p>
          <a:p>
            <a:pPr marL="0" indent="0">
              <a:buNone/>
            </a:pPr>
            <a:endParaRPr lang="en-GB" dirty="0"/>
          </a:p>
        </p:txBody>
      </p:sp>
      <p:sp>
        <p:nvSpPr>
          <p:cNvPr id="4" name="Slide Number Placeholder 3"/>
          <p:cNvSpPr>
            <a:spLocks noGrp="1"/>
          </p:cNvSpPr>
          <p:nvPr>
            <p:ph type="sldNum" sz="quarter" idx="12"/>
          </p:nvPr>
        </p:nvSpPr>
        <p:spPr/>
        <p:txBody>
          <a:bodyPr/>
          <a:lstStyle/>
          <a:p>
            <a:fld id="{AE88EA90-0C7F-461C-A261-5F2AFA866A12}" type="slidenum">
              <a:rPr lang="en-ZA" smtClean="0"/>
              <a:t>29</a:t>
            </a:fld>
            <a:endParaRPr lang="en-ZA"/>
          </a:p>
        </p:txBody>
      </p:sp>
    </p:spTree>
    <p:extLst>
      <p:ext uri="{BB962C8B-B14F-4D97-AF65-F5344CB8AC3E}">
        <p14:creationId xmlns:p14="http://schemas.microsoft.com/office/powerpoint/2010/main" val="2027493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Fully Convolutional Networks (FCN)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panose="05000000000000000000" pitchFamily="2" charset="2"/>
                  <a:buChar char="§"/>
                </a:pPr>
                <a:r>
                  <a:rPr lang="en-ZA" dirty="0"/>
                  <a:t> Common CNN architectures map a image of fixed size (224 x 224 for ImageNet) to one of </a:t>
                </a:r>
                <a14:m>
                  <m:oMath xmlns:m="http://schemas.openxmlformats.org/officeDocument/2006/math">
                    <m:r>
                      <a:rPr lang="en-GB" b="0" i="1" smtClean="0">
                        <a:latin typeface="Cambria Math" panose="02040503050406030204" pitchFamily="18" charset="0"/>
                      </a:rPr>
                      <m:t>𝐿</m:t>
                    </m:r>
                  </m:oMath>
                </a14:m>
                <a:r>
                  <a:rPr lang="en-ZA" dirty="0"/>
                  <a:t> labels.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55" t="-1667"/>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3</a:t>
            </a:fld>
            <a:endParaRPr lang="en-ZA"/>
          </a:p>
        </p:txBody>
      </p:sp>
      <p:pic>
        <p:nvPicPr>
          <p:cNvPr id="5" name="Picture 4" descr="cnn2.png"/>
          <p:cNvPicPr>
            <a:picLocks noChangeAspect="1"/>
          </p:cNvPicPr>
          <p:nvPr/>
        </p:nvPicPr>
        <p:blipFill>
          <a:blip r:embed="rId4"/>
          <a:srcRect l="951" t="6667" r="1104" b="10000"/>
          <a:stretch>
            <a:fillRect/>
          </a:stretch>
        </p:blipFill>
        <p:spPr>
          <a:xfrm>
            <a:off x="3254692" y="2463342"/>
            <a:ext cx="5743576" cy="1394072"/>
          </a:xfrm>
          <a:prstGeom prst="rect">
            <a:avLst/>
          </a:prstGeom>
        </p:spPr>
      </p:pic>
      <p:pic>
        <p:nvPicPr>
          <p:cNvPr id="6" name="Picture 5" descr="fullyconvnn2.png"/>
          <p:cNvPicPr>
            <a:picLocks noChangeAspect="1"/>
          </p:cNvPicPr>
          <p:nvPr/>
        </p:nvPicPr>
        <p:blipFill>
          <a:blip r:embed="rId5"/>
          <a:srcRect l="2632" t="7990" r="2631" b="4124"/>
          <a:stretch>
            <a:fillRect/>
          </a:stretch>
        </p:blipFill>
        <p:spPr>
          <a:xfrm>
            <a:off x="3226116" y="4096650"/>
            <a:ext cx="5800727" cy="1772444"/>
          </a:xfrm>
          <a:prstGeom prst="rect">
            <a:avLst/>
          </a:prstGeom>
        </p:spPr>
      </p:pic>
      <p:sp>
        <p:nvSpPr>
          <p:cNvPr id="9" name="TextBox 8"/>
          <p:cNvSpPr txBox="1"/>
          <p:nvPr/>
        </p:nvSpPr>
        <p:spPr>
          <a:xfrm>
            <a:off x="-1" y="6445894"/>
            <a:ext cx="11016343" cy="338554"/>
          </a:xfrm>
          <a:prstGeom prst="rect">
            <a:avLst/>
          </a:prstGeom>
          <a:noFill/>
        </p:spPr>
        <p:txBody>
          <a:bodyPr wrap="square" rtlCol="0">
            <a:spAutoFit/>
          </a:bodyPr>
          <a:lstStyle/>
          <a:p>
            <a:r>
              <a:rPr lang="en-GB" sz="1600" dirty="0">
                <a:solidFill>
                  <a:schemeClr val="bg1"/>
                </a:solidFill>
              </a:rPr>
              <a:t>[1] Long et al, CVPR, 2015</a:t>
            </a:r>
            <a:endParaRPr lang="es-ES_tradnl" sz="1600" dirty="0">
              <a:solidFill>
                <a:schemeClr val="bg1"/>
              </a:solidFill>
            </a:endParaRPr>
          </a:p>
        </p:txBody>
      </p:sp>
    </p:spTree>
    <p:extLst>
      <p:ext uri="{BB962C8B-B14F-4D97-AF65-F5344CB8AC3E}">
        <p14:creationId xmlns:p14="http://schemas.microsoft.com/office/powerpoint/2010/main" val="711696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Questions?</a:t>
            </a:r>
          </a:p>
        </p:txBody>
      </p:sp>
      <p:sp>
        <p:nvSpPr>
          <p:cNvPr id="3" name="Content Placeholder 2"/>
          <p:cNvSpPr>
            <a:spLocks noGrp="1"/>
          </p:cNvSpPr>
          <p:nvPr>
            <p:ph idx="1"/>
          </p:nvPr>
        </p:nvSpPr>
        <p:spPr/>
        <p:txBody>
          <a:bodyPr/>
          <a:lstStyle/>
          <a:p>
            <a:r>
              <a:rPr lang="en-GB" dirty="0"/>
              <a:t>Anurag Arnab, </a:t>
            </a:r>
            <a:r>
              <a:rPr lang="en-GB" dirty="0" err="1"/>
              <a:t>Sadeep</a:t>
            </a:r>
            <a:r>
              <a:rPr lang="en-GB" dirty="0"/>
              <a:t> </a:t>
            </a:r>
            <a:r>
              <a:rPr lang="en-GB" dirty="0" err="1"/>
              <a:t>Jayasumana</a:t>
            </a:r>
            <a:r>
              <a:rPr lang="en-GB" dirty="0"/>
              <a:t>, </a:t>
            </a:r>
            <a:r>
              <a:rPr lang="en-GB" dirty="0" err="1"/>
              <a:t>Shuai</a:t>
            </a:r>
            <a:r>
              <a:rPr lang="en-GB" dirty="0"/>
              <a:t> Zheng, Philip H.S. Torr. Higher Order Potentials in End-to-End Trainable Conditional Random Fields. ECCV, 2016</a:t>
            </a:r>
          </a:p>
          <a:p>
            <a:r>
              <a:rPr lang="en-GB" dirty="0"/>
              <a:t>Anurag Arnab, Philip H.S. Torr. </a:t>
            </a:r>
            <a:r>
              <a:rPr lang="en-US" dirty="0"/>
              <a:t>Bottom-up Instance Segmentation using Deep Higher-Order CRFs. BMVC, 2016.</a:t>
            </a:r>
          </a:p>
          <a:p>
            <a:r>
              <a:rPr lang="en-US" dirty="0" err="1"/>
              <a:t>Shuai</a:t>
            </a:r>
            <a:r>
              <a:rPr lang="en-US" dirty="0"/>
              <a:t> Zheng, </a:t>
            </a:r>
            <a:r>
              <a:rPr lang="en-US" dirty="0" err="1"/>
              <a:t>Sadeep</a:t>
            </a:r>
            <a:r>
              <a:rPr lang="en-US" dirty="0"/>
              <a:t> </a:t>
            </a:r>
            <a:r>
              <a:rPr lang="en-US" dirty="0" err="1"/>
              <a:t>Jayasumana</a:t>
            </a:r>
            <a:r>
              <a:rPr lang="en-US" dirty="0"/>
              <a:t>, Bernardino </a:t>
            </a:r>
            <a:r>
              <a:rPr lang="en-US" dirty="0" err="1"/>
              <a:t>Romera</a:t>
            </a:r>
            <a:r>
              <a:rPr lang="en-US" dirty="0"/>
              <a:t>-Paredes, Philip H.S. Torr. Conditional Random Fields as Recurrent Neural Networks. ICCV, 2015</a:t>
            </a:r>
          </a:p>
          <a:p>
            <a:pPr marL="0" indent="0">
              <a:buNone/>
            </a:pPr>
            <a:endParaRPr lang="en-US" dirty="0"/>
          </a:p>
        </p:txBody>
      </p:sp>
      <p:sp>
        <p:nvSpPr>
          <p:cNvPr id="4" name="Slide Number Placeholder 3"/>
          <p:cNvSpPr>
            <a:spLocks noGrp="1"/>
          </p:cNvSpPr>
          <p:nvPr>
            <p:ph type="sldNum" sz="quarter" idx="12"/>
          </p:nvPr>
        </p:nvSpPr>
        <p:spPr/>
        <p:txBody>
          <a:bodyPr/>
          <a:lstStyle/>
          <a:p>
            <a:fld id="{AE88EA90-0C7F-461C-A261-5F2AFA866A12}" type="slidenum">
              <a:rPr lang="en-ZA" smtClean="0"/>
              <a:t>30</a:t>
            </a:fld>
            <a:endParaRPr lang="en-ZA"/>
          </a:p>
        </p:txBody>
      </p:sp>
    </p:spTree>
    <p:extLst>
      <p:ext uri="{BB962C8B-B14F-4D97-AF65-F5344CB8AC3E}">
        <p14:creationId xmlns:p14="http://schemas.microsoft.com/office/powerpoint/2010/main" val="2657682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Structure</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 However, FCNs classify each pixel of an image independently</a:t>
            </a:r>
          </a:p>
          <a:p>
            <a:pPr>
              <a:buFont typeface="Wingdings" panose="05000000000000000000" pitchFamily="2" charset="2"/>
              <a:buChar char="§"/>
            </a:pPr>
            <a:r>
              <a:rPr lang="en-GB" dirty="0"/>
              <a:t> Probabilistic graphical models, such as Conditional Random Fields (CRFs) have been used extensively in prior literature to predict structures and incorporate prior knowledge.</a:t>
            </a:r>
          </a:p>
        </p:txBody>
      </p:sp>
      <p:sp>
        <p:nvSpPr>
          <p:cNvPr id="4" name="Slide Number Placeholder 3"/>
          <p:cNvSpPr>
            <a:spLocks noGrp="1"/>
          </p:cNvSpPr>
          <p:nvPr>
            <p:ph type="sldNum" sz="quarter" idx="12"/>
          </p:nvPr>
        </p:nvSpPr>
        <p:spPr/>
        <p:txBody>
          <a:bodyPr/>
          <a:lstStyle/>
          <a:p>
            <a:fld id="{AE88EA90-0C7F-461C-A261-5F2AFA866A12}" type="slidenum">
              <a:rPr lang="en-ZA" smtClean="0"/>
              <a:t>4</a:t>
            </a:fld>
            <a:endParaRPr lang="en-ZA"/>
          </a:p>
        </p:txBody>
      </p:sp>
      <p:pic>
        <p:nvPicPr>
          <p:cNvPr id="5" name="Picture 4" descr="sheepmodel.PNG"/>
          <p:cNvPicPr>
            <a:picLocks noChangeAspect="1"/>
          </p:cNvPicPr>
          <p:nvPr/>
        </p:nvPicPr>
        <p:blipFill>
          <a:blip r:embed="rId3"/>
          <a:stretch>
            <a:fillRect/>
          </a:stretch>
        </p:blipFill>
        <p:spPr>
          <a:xfrm>
            <a:off x="4664749" y="3370184"/>
            <a:ext cx="2744171" cy="2162538"/>
          </a:xfrm>
          <a:prstGeom prst="rect">
            <a:avLst/>
          </a:prstGeom>
        </p:spPr>
      </p:pic>
      <p:pic>
        <p:nvPicPr>
          <p:cNvPr id="6" name="Picture 5" descr="sheepsegmented.PNG"/>
          <p:cNvPicPr>
            <a:picLocks noChangeAspect="1"/>
          </p:cNvPicPr>
          <p:nvPr/>
        </p:nvPicPr>
        <p:blipFill>
          <a:blip r:embed="rId4"/>
          <a:stretch>
            <a:fillRect/>
          </a:stretch>
        </p:blipFill>
        <p:spPr>
          <a:xfrm>
            <a:off x="8702029" y="3370183"/>
            <a:ext cx="2866024" cy="2264785"/>
          </a:xfrm>
          <a:prstGeom prst="rect">
            <a:avLst/>
          </a:prstGeom>
        </p:spPr>
      </p:pic>
      <p:pic>
        <p:nvPicPr>
          <p:cNvPr id="7" name="Picture 6" descr="unaries.PNG"/>
          <p:cNvPicPr>
            <a:picLocks noChangeAspect="1"/>
          </p:cNvPicPr>
          <p:nvPr/>
        </p:nvPicPr>
        <p:blipFill>
          <a:blip r:embed="rId5"/>
          <a:stretch>
            <a:fillRect/>
          </a:stretch>
        </p:blipFill>
        <p:spPr>
          <a:xfrm>
            <a:off x="701108" y="3370184"/>
            <a:ext cx="2760169" cy="2162538"/>
          </a:xfrm>
          <a:prstGeom prst="rect">
            <a:avLst/>
          </a:prstGeom>
        </p:spPr>
      </p:pic>
      <p:sp>
        <p:nvSpPr>
          <p:cNvPr id="8" name="TextBox 7"/>
          <p:cNvSpPr txBox="1"/>
          <p:nvPr/>
        </p:nvSpPr>
        <p:spPr>
          <a:xfrm>
            <a:off x="631254" y="5519925"/>
            <a:ext cx="2830023" cy="646331"/>
          </a:xfrm>
          <a:prstGeom prst="rect">
            <a:avLst/>
          </a:prstGeom>
          <a:noFill/>
        </p:spPr>
        <p:txBody>
          <a:bodyPr wrap="square" rtlCol="0">
            <a:spAutoFit/>
          </a:bodyPr>
          <a:lstStyle/>
          <a:p>
            <a:pPr algn="ctr"/>
            <a:r>
              <a:rPr lang="en-US" dirty="0"/>
              <a:t>Coarse output from the pixel-wise classifier</a:t>
            </a:r>
          </a:p>
        </p:txBody>
      </p:sp>
      <p:sp>
        <p:nvSpPr>
          <p:cNvPr id="9" name="TextBox 8"/>
          <p:cNvSpPr txBox="1"/>
          <p:nvPr/>
        </p:nvSpPr>
        <p:spPr>
          <a:xfrm>
            <a:off x="4664749" y="5566543"/>
            <a:ext cx="2744171" cy="369332"/>
          </a:xfrm>
          <a:prstGeom prst="rect">
            <a:avLst/>
          </a:prstGeom>
          <a:noFill/>
        </p:spPr>
        <p:txBody>
          <a:bodyPr wrap="square" rtlCol="0">
            <a:spAutoFit/>
          </a:bodyPr>
          <a:lstStyle/>
          <a:p>
            <a:pPr algn="ctr"/>
            <a:r>
              <a:rPr lang="en-US" dirty="0"/>
              <a:t>CRF modelling</a:t>
            </a:r>
          </a:p>
        </p:txBody>
      </p:sp>
      <p:sp>
        <p:nvSpPr>
          <p:cNvPr id="10" name="TextBox 9"/>
          <p:cNvSpPr txBox="1"/>
          <p:nvPr/>
        </p:nvSpPr>
        <p:spPr>
          <a:xfrm>
            <a:off x="8702029" y="5634968"/>
            <a:ext cx="2866023" cy="646331"/>
          </a:xfrm>
          <a:prstGeom prst="rect">
            <a:avLst/>
          </a:prstGeom>
          <a:noFill/>
        </p:spPr>
        <p:txBody>
          <a:bodyPr wrap="square" rtlCol="0">
            <a:spAutoFit/>
          </a:bodyPr>
          <a:lstStyle/>
          <a:p>
            <a:pPr algn="ctr"/>
            <a:r>
              <a:rPr lang="en-US" dirty="0"/>
              <a:t>Output after the CRF inference</a:t>
            </a:r>
          </a:p>
        </p:txBody>
      </p:sp>
      <p:sp>
        <p:nvSpPr>
          <p:cNvPr id="11" name="Right Arrow 10"/>
          <p:cNvSpPr/>
          <p:nvPr/>
        </p:nvSpPr>
        <p:spPr>
          <a:xfrm>
            <a:off x="3568863" y="4159624"/>
            <a:ext cx="1003144" cy="62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p:cNvSpPr/>
          <p:nvPr/>
        </p:nvSpPr>
        <p:spPr>
          <a:xfrm>
            <a:off x="7498565" y="4081235"/>
            <a:ext cx="1003144" cy="6275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571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Conditional Random Fields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3"/>
                <a:ext cx="10058400" cy="4614052"/>
              </a:xfrm>
            </p:spPr>
            <p:txBody>
              <a:bodyPr>
                <a:normAutofit fontScale="92500" lnSpcReduction="20000"/>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a:buFont typeface="Wingdings" panose="05000000000000000000" pitchFamily="2" charset="2"/>
                  <a:buChar char="§"/>
                </a:pPr>
                <a:r>
                  <a:rPr lang="en-GB" dirty="0"/>
                  <a:t> Define a discrete random variable,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r>
                      <a:rPr lang="en-GB" b="0" i="0" smtClean="0">
                        <a:latin typeface="Cambria Math" panose="02040503050406030204" pitchFamily="18" charset="0"/>
                      </a:rPr>
                      <m:t>, </m:t>
                    </m:r>
                  </m:oMath>
                </a14:m>
                <a:r>
                  <a:rPr lang="en-GB" dirty="0"/>
                  <a:t>for each pixel </a:t>
                </a:r>
                <a14:m>
                  <m:oMath xmlns:m="http://schemas.openxmlformats.org/officeDocument/2006/math">
                    <m:r>
                      <a:rPr lang="en-GB" b="0" i="1" smtClean="0">
                        <a:latin typeface="Cambria Math" panose="02040503050406030204" pitchFamily="18" charset="0"/>
                      </a:rPr>
                      <m:t>𝑖</m:t>
                    </m:r>
                  </m:oMath>
                </a14:m>
                <a:endParaRPr lang="en-GB" dirty="0"/>
              </a:p>
              <a:p>
                <a:pPr>
                  <a:buFont typeface="Wingdings" panose="05000000000000000000" pitchFamily="2" charset="2"/>
                  <a:buChar char="§"/>
                </a:pPr>
                <a:r>
                  <a:rPr lang="en-GB" dirty="0"/>
                  <a:t> Each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𝑖</m:t>
                        </m:r>
                      </m:sub>
                    </m:sSub>
                  </m:oMath>
                </a14:m>
                <a:r>
                  <a:rPr lang="en-GB" dirty="0"/>
                  <a:t> takes a value from the label set </a:t>
                </a:r>
                <a14:m>
                  <m:oMath xmlns:m="http://schemas.openxmlformats.org/officeDocument/2006/math">
                    <m:r>
                      <a:rPr lang="en-GB" b="0" i="1" smtClean="0">
                        <a:latin typeface="Cambria Math" panose="02040503050406030204" pitchFamily="18" charset="0"/>
                      </a:rPr>
                      <m:t>ℒ</m:t>
                    </m:r>
                  </m:oMath>
                </a14:m>
                <a:endParaRPr lang="en-GB" dirty="0"/>
              </a:p>
              <a:p>
                <a:pPr>
                  <a:buFont typeface="Wingdings" panose="05000000000000000000" pitchFamily="2" charset="2"/>
                  <a:buChar char="§"/>
                </a:pPr>
                <a:r>
                  <a:rPr lang="en-GB" dirty="0"/>
                  <a:t> The random variables are connected to form a random field. The most probable assignment, conditioned on the image, is our semantic segmentation result.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3"/>
                <a:ext cx="10058400" cy="4614052"/>
              </a:xfrm>
              <a:blipFill>
                <a:blip r:embed="rId3"/>
                <a:stretch>
                  <a:fillRect l="-133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5</a:t>
            </a:fld>
            <a:endParaRPr lang="en-ZA"/>
          </a:p>
        </p:txBody>
      </p:sp>
      <p:grpSp>
        <p:nvGrpSpPr>
          <p:cNvPr id="167" name="Group 166"/>
          <p:cNvGrpSpPr/>
          <p:nvPr/>
        </p:nvGrpSpPr>
        <p:grpSpPr>
          <a:xfrm>
            <a:off x="2108795" y="1737360"/>
            <a:ext cx="8447675" cy="3036592"/>
            <a:chOff x="292926" y="1448232"/>
            <a:chExt cx="8447675" cy="3036592"/>
          </a:xfrm>
        </p:grpSpPr>
        <p:pic>
          <p:nvPicPr>
            <p:cNvPr id="85" name="Picture 2" descr="C:\otherRepos\val-data\VOC2012\JPEGImages\2007_0048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26" y="2037263"/>
              <a:ext cx="1801717" cy="2447561"/>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p:cNvGrpSpPr/>
            <p:nvPr/>
          </p:nvGrpSpPr>
          <p:grpSpPr>
            <a:xfrm>
              <a:off x="2731484" y="1448232"/>
              <a:ext cx="3028731" cy="3021963"/>
              <a:chOff x="2734234" y="1358582"/>
              <a:chExt cx="3028731" cy="3021963"/>
            </a:xfrm>
          </p:grpSpPr>
          <p:grpSp>
            <p:nvGrpSpPr>
              <p:cNvPr id="87" name="Group 86"/>
              <p:cNvGrpSpPr/>
              <p:nvPr/>
            </p:nvGrpSpPr>
            <p:grpSpPr>
              <a:xfrm>
                <a:off x="3212059" y="1932984"/>
                <a:ext cx="1801717" cy="2447561"/>
                <a:chOff x="3155765" y="2076424"/>
                <a:chExt cx="1801717" cy="2447561"/>
              </a:xfrm>
            </p:grpSpPr>
            <p:sp>
              <p:nvSpPr>
                <p:cNvPr id="90" name="Rectangle 89"/>
                <p:cNvSpPr/>
                <p:nvPr/>
              </p:nvSpPr>
              <p:spPr>
                <a:xfrm>
                  <a:off x="3155765" y="2076424"/>
                  <a:ext cx="1801717" cy="2447561"/>
                </a:xfrm>
                <a:prstGeom prst="rect">
                  <a:avLst/>
                </a:prstGeom>
                <a:blipFill dpi="0" rotWithShape="1">
                  <a:blip r:embed="rId4">
                    <a:alphaModFix amt="33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1" name="Group 90"/>
                <p:cNvGrpSpPr/>
                <p:nvPr/>
              </p:nvGrpSpPr>
              <p:grpSpPr>
                <a:xfrm>
                  <a:off x="3220947" y="2108916"/>
                  <a:ext cx="1673780" cy="259975"/>
                  <a:chOff x="3220947" y="2888871"/>
                  <a:chExt cx="1673780" cy="259975"/>
                </a:xfrm>
              </p:grpSpPr>
              <p:sp>
                <p:nvSpPr>
                  <p:cNvPr id="122" name="Oval 121"/>
                  <p:cNvSpPr/>
                  <p:nvPr/>
                </p:nvSpPr>
                <p:spPr>
                  <a:xfrm>
                    <a:off x="3220947" y="288887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p:cNvSpPr/>
                  <p:nvPr/>
                </p:nvSpPr>
                <p:spPr>
                  <a:xfrm>
                    <a:off x="3577760" y="288887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p:cNvSpPr/>
                  <p:nvPr/>
                </p:nvSpPr>
                <p:spPr>
                  <a:xfrm>
                    <a:off x="4648197" y="288887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3934573" y="288887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p:cNvSpPr/>
                  <p:nvPr/>
                </p:nvSpPr>
                <p:spPr>
                  <a:xfrm>
                    <a:off x="4291386" y="288887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3220942" y="2523093"/>
                  <a:ext cx="1673780" cy="259975"/>
                  <a:chOff x="3220942" y="3346081"/>
                  <a:chExt cx="1673780" cy="259975"/>
                </a:xfrm>
              </p:grpSpPr>
              <p:sp>
                <p:nvSpPr>
                  <p:cNvPr id="117" name="Oval 116"/>
                  <p:cNvSpPr/>
                  <p:nvPr/>
                </p:nvSpPr>
                <p:spPr>
                  <a:xfrm>
                    <a:off x="3220942" y="334608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3577755" y="334608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p:cNvSpPr/>
                  <p:nvPr/>
                </p:nvSpPr>
                <p:spPr>
                  <a:xfrm>
                    <a:off x="4648192" y="334608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3934568" y="334608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4291381" y="334608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3" name="Group 92"/>
                <p:cNvGrpSpPr/>
                <p:nvPr/>
              </p:nvGrpSpPr>
              <p:grpSpPr>
                <a:xfrm>
                  <a:off x="3211978" y="4179803"/>
                  <a:ext cx="1673780" cy="259975"/>
                  <a:chOff x="3373347" y="4260511"/>
                  <a:chExt cx="1673780" cy="259975"/>
                </a:xfrm>
              </p:grpSpPr>
              <p:sp>
                <p:nvSpPr>
                  <p:cNvPr id="112" name="Oval 111"/>
                  <p:cNvSpPr/>
                  <p:nvPr/>
                </p:nvSpPr>
                <p:spPr>
                  <a:xfrm>
                    <a:off x="337334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p:cNvSpPr/>
                  <p:nvPr/>
                </p:nvSpPr>
                <p:spPr>
                  <a:xfrm>
                    <a:off x="3730160"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Oval 113"/>
                  <p:cNvSpPr/>
                  <p:nvPr/>
                </p:nvSpPr>
                <p:spPr>
                  <a:xfrm>
                    <a:off x="480059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Oval 114"/>
                  <p:cNvSpPr/>
                  <p:nvPr/>
                </p:nvSpPr>
                <p:spPr>
                  <a:xfrm>
                    <a:off x="4086973"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p:cNvSpPr/>
                  <p:nvPr/>
                </p:nvSpPr>
                <p:spPr>
                  <a:xfrm>
                    <a:off x="4443786"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3211978" y="3765624"/>
                  <a:ext cx="1673780" cy="259975"/>
                  <a:chOff x="3373347" y="4260511"/>
                  <a:chExt cx="1673780" cy="259975"/>
                </a:xfrm>
              </p:grpSpPr>
              <p:sp>
                <p:nvSpPr>
                  <p:cNvPr id="107" name="Oval 106"/>
                  <p:cNvSpPr/>
                  <p:nvPr/>
                </p:nvSpPr>
                <p:spPr>
                  <a:xfrm>
                    <a:off x="337334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3730160"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480059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4086973"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4443786"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3220943" y="3351447"/>
                  <a:ext cx="1673780" cy="259975"/>
                  <a:chOff x="3373347" y="4260511"/>
                  <a:chExt cx="1673780" cy="259975"/>
                </a:xfrm>
              </p:grpSpPr>
              <p:sp>
                <p:nvSpPr>
                  <p:cNvPr id="102" name="Oval 101"/>
                  <p:cNvSpPr/>
                  <p:nvPr/>
                </p:nvSpPr>
                <p:spPr>
                  <a:xfrm>
                    <a:off x="337334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730160"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80059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4086973"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443786"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3211978" y="2937270"/>
                  <a:ext cx="1673780" cy="259975"/>
                  <a:chOff x="3373347" y="4260511"/>
                  <a:chExt cx="1673780" cy="259975"/>
                </a:xfrm>
              </p:grpSpPr>
              <p:sp>
                <p:nvSpPr>
                  <p:cNvPr id="97" name="Oval 96"/>
                  <p:cNvSpPr/>
                  <p:nvPr/>
                </p:nvSpPr>
                <p:spPr>
                  <a:xfrm>
                    <a:off x="337334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730160"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4800597"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4086973"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443786" y="426051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88" name="Straight Arrow Connector 87"/>
              <p:cNvCxnSpPr>
                <a:endCxn id="122" idx="1"/>
              </p:cNvCxnSpPr>
              <p:nvPr/>
            </p:nvCxnSpPr>
            <p:spPr>
              <a:xfrm>
                <a:off x="3021106" y="1709985"/>
                <a:ext cx="292238" cy="29356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2734234" y="1358582"/>
                    <a:ext cx="3028731" cy="646331"/>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1</m:t>
                            </m:r>
                          </m:sub>
                        </m:sSub>
                        <m:r>
                          <a:rPr lang="en-US" b="0" i="1" smtClean="0">
                            <a:latin typeface="Cambria Math"/>
                            <a:ea typeface="Cambria Math"/>
                          </a:rPr>
                          <m:t>∈</m:t>
                        </m:r>
                      </m:oMath>
                    </a14:m>
                    <a:r>
                      <a:rPr lang="en-US" b="0" dirty="0">
                        <a:ea typeface="Cambria Math"/>
                      </a:rPr>
                      <a:t> {</a:t>
                    </a:r>
                    <a:r>
                      <a:rPr lang="en-US" b="0" dirty="0" err="1">
                        <a:ea typeface="Cambria Math"/>
                      </a:rPr>
                      <a:t>bg</a:t>
                    </a:r>
                    <a:r>
                      <a:rPr lang="en-US" b="0" dirty="0">
                        <a:ea typeface="Cambria Math"/>
                      </a:rPr>
                      <a:t>, cat, car, person, …}</a:t>
                    </a:r>
                  </a:p>
                  <a:p>
                    <a:endParaRPr lang="en-US" dirty="0"/>
                  </a:p>
                </p:txBody>
              </p:sp>
            </mc:Choice>
            <mc:Fallback xmlns="">
              <p:sp>
                <p:nvSpPr>
                  <p:cNvPr id="89" name="TextBox 88"/>
                  <p:cNvSpPr txBox="1">
                    <a:spLocks noRot="1" noChangeAspect="1" noMove="1" noResize="1" noEditPoints="1" noAdjustHandles="1" noChangeArrowheads="1" noChangeShapeType="1" noTextEdit="1"/>
                  </p:cNvSpPr>
                  <p:nvPr/>
                </p:nvSpPr>
                <p:spPr>
                  <a:xfrm>
                    <a:off x="2734234" y="1358582"/>
                    <a:ext cx="3028731" cy="646331"/>
                  </a:xfrm>
                  <a:prstGeom prst="rect">
                    <a:avLst/>
                  </a:prstGeom>
                  <a:blipFill>
                    <a:blip r:embed="rId5"/>
                    <a:stretch>
                      <a:fillRect t="-4717"/>
                    </a:stretch>
                  </a:blipFill>
                </p:spPr>
                <p:txBody>
                  <a:bodyPr/>
                  <a:lstStyle/>
                  <a:p>
                    <a:r>
                      <a:rPr lang="en-GB">
                        <a:noFill/>
                      </a:rPr>
                      <a:t> </a:t>
                    </a:r>
                  </a:p>
                </p:txBody>
              </p:sp>
            </mc:Fallback>
          </mc:AlternateContent>
        </p:grpSp>
        <p:grpSp>
          <p:nvGrpSpPr>
            <p:cNvPr id="127" name="Group 126"/>
            <p:cNvGrpSpPr/>
            <p:nvPr/>
          </p:nvGrpSpPr>
          <p:grpSpPr>
            <a:xfrm>
              <a:off x="6217757" y="1455901"/>
              <a:ext cx="2522844" cy="2969468"/>
              <a:chOff x="5823297" y="1411076"/>
              <a:chExt cx="2522844" cy="2969468"/>
            </a:xfrm>
          </p:grpSpPr>
          <mc:AlternateContent xmlns:mc="http://schemas.openxmlformats.org/markup-compatibility/2006" xmlns:a14="http://schemas.microsoft.com/office/drawing/2010/main">
            <mc:Choice Requires="a14">
              <p:sp>
                <p:nvSpPr>
                  <p:cNvPr id="128" name="TextBox 127"/>
                  <p:cNvSpPr txBox="1"/>
                  <p:nvPr/>
                </p:nvSpPr>
                <p:spPr>
                  <a:xfrm>
                    <a:off x="7313480" y="1411076"/>
                    <a:ext cx="1032661" cy="353943"/>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4</m:t>
                            </m:r>
                          </m:sub>
                        </m:sSub>
                        <m:r>
                          <a:rPr lang="en-US" b="0" i="1" smtClean="0">
                            <a:latin typeface="Cambria Math"/>
                          </a:rPr>
                          <m:t>=</m:t>
                        </m:r>
                      </m:oMath>
                    </a14:m>
                    <a:r>
                      <a:rPr lang="en-US" b="0" dirty="0">
                        <a:ea typeface="Cambria Math"/>
                      </a:rPr>
                      <a:t> cat</a:t>
                    </a:r>
                  </a:p>
                </p:txBody>
              </p:sp>
            </mc:Choice>
            <mc:Fallback xmlns="">
              <p:sp>
                <p:nvSpPr>
                  <p:cNvPr id="107" name="TextBox 106"/>
                  <p:cNvSpPr txBox="1">
                    <a:spLocks noRot="1" noChangeAspect="1" noMove="1" noResize="1" noEditPoints="1" noAdjustHandles="1" noChangeArrowheads="1" noChangeShapeType="1" noTextEdit="1"/>
                  </p:cNvSpPr>
                  <p:nvPr/>
                </p:nvSpPr>
                <p:spPr>
                  <a:xfrm>
                    <a:off x="7313480" y="1411076"/>
                    <a:ext cx="1032661" cy="353943"/>
                  </a:xfrm>
                  <a:prstGeom prst="rect">
                    <a:avLst/>
                  </a:prstGeom>
                  <a:blipFill rotWithShape="1">
                    <a:blip r:embed="rId6"/>
                    <a:stretch>
                      <a:fillRect t="-5172" b="-22414"/>
                    </a:stretch>
                  </a:blipFill>
                </p:spPr>
                <p:txBody>
                  <a:bodyPr/>
                  <a:lstStyle/>
                  <a:p>
                    <a:r>
                      <a:rPr lang="en-US">
                        <a:noFill/>
                      </a:rPr>
                      <a:t> </a:t>
                    </a:r>
                  </a:p>
                </p:txBody>
              </p:sp>
            </mc:Fallback>
          </mc:AlternateContent>
          <p:grpSp>
            <p:nvGrpSpPr>
              <p:cNvPr id="129" name="Group 128"/>
              <p:cNvGrpSpPr/>
              <p:nvPr/>
            </p:nvGrpSpPr>
            <p:grpSpPr>
              <a:xfrm>
                <a:off x="5823297" y="1411077"/>
                <a:ext cx="1801717" cy="2969467"/>
                <a:chOff x="5706752" y="1411077"/>
                <a:chExt cx="1801717" cy="2969467"/>
              </a:xfrm>
            </p:grpSpPr>
            <p:grpSp>
              <p:nvGrpSpPr>
                <p:cNvPr id="130" name="Group 129"/>
                <p:cNvGrpSpPr/>
                <p:nvPr/>
              </p:nvGrpSpPr>
              <p:grpSpPr>
                <a:xfrm>
                  <a:off x="5706752" y="1932983"/>
                  <a:ext cx="1801717" cy="2447561"/>
                  <a:chOff x="5706752" y="2076423"/>
                  <a:chExt cx="1801717" cy="2447561"/>
                </a:xfrm>
              </p:grpSpPr>
              <p:sp>
                <p:nvSpPr>
                  <p:cNvPr id="134" name="Rectangle 133"/>
                  <p:cNvSpPr/>
                  <p:nvPr/>
                </p:nvSpPr>
                <p:spPr>
                  <a:xfrm>
                    <a:off x="5706752" y="2076423"/>
                    <a:ext cx="1801717" cy="2447561"/>
                  </a:xfrm>
                  <a:prstGeom prst="rect">
                    <a:avLst/>
                  </a:prstGeom>
                  <a:blipFill dpi="0" rotWithShape="1">
                    <a:blip r:embed="rId7">
                      <a:alphaModFix amt="59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5771934" y="2108915"/>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6128747" y="2108915"/>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p:cNvSpPr/>
                  <p:nvPr/>
                </p:nvSpPr>
                <p:spPr>
                  <a:xfrm>
                    <a:off x="7199184" y="2108915"/>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6485560" y="2108915"/>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p:cNvSpPr/>
                  <p:nvPr/>
                </p:nvSpPr>
                <p:spPr>
                  <a:xfrm>
                    <a:off x="6842373" y="2108915"/>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p:cNvSpPr/>
                  <p:nvPr/>
                </p:nvSpPr>
                <p:spPr>
                  <a:xfrm>
                    <a:off x="5771929" y="2523092"/>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p:cNvSpPr/>
                  <p:nvPr/>
                </p:nvSpPr>
                <p:spPr>
                  <a:xfrm>
                    <a:off x="6128742" y="2523092"/>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7199179" y="2523092"/>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p:cNvSpPr/>
                  <p:nvPr/>
                </p:nvSpPr>
                <p:spPr>
                  <a:xfrm>
                    <a:off x="6485555" y="2523092"/>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p:cNvSpPr/>
                  <p:nvPr/>
                </p:nvSpPr>
                <p:spPr>
                  <a:xfrm>
                    <a:off x="6842368" y="2523092"/>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5762965" y="4179802"/>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6119778" y="4179802"/>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Oval 146"/>
                  <p:cNvSpPr/>
                  <p:nvPr/>
                </p:nvSpPr>
                <p:spPr>
                  <a:xfrm>
                    <a:off x="7190215" y="4179802"/>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Oval 147"/>
                  <p:cNvSpPr/>
                  <p:nvPr/>
                </p:nvSpPr>
                <p:spPr>
                  <a:xfrm>
                    <a:off x="6476591" y="4179802"/>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6833404" y="4179802"/>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5762965" y="3765623"/>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p:cNvSpPr/>
                  <p:nvPr/>
                </p:nvSpPr>
                <p:spPr>
                  <a:xfrm>
                    <a:off x="6119778" y="3765623"/>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p:cNvSpPr/>
                  <p:nvPr/>
                </p:nvSpPr>
                <p:spPr>
                  <a:xfrm>
                    <a:off x="7190215" y="3765623"/>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p:cNvSpPr/>
                  <p:nvPr/>
                </p:nvSpPr>
                <p:spPr>
                  <a:xfrm>
                    <a:off x="6476591" y="3765623"/>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6833404" y="3765623"/>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p:nvPr/>
                </p:nvSpPr>
                <p:spPr>
                  <a:xfrm>
                    <a:off x="5771930" y="3351446"/>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6128743" y="3351446"/>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p:cNvSpPr/>
                  <p:nvPr/>
                </p:nvSpPr>
                <p:spPr>
                  <a:xfrm>
                    <a:off x="7199180" y="3351446"/>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p:cNvSpPr/>
                  <p:nvPr/>
                </p:nvSpPr>
                <p:spPr>
                  <a:xfrm>
                    <a:off x="6485556" y="3351446"/>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p:cNvSpPr/>
                  <p:nvPr/>
                </p:nvSpPr>
                <p:spPr>
                  <a:xfrm>
                    <a:off x="6842369" y="3351446"/>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p:cNvSpPr/>
                  <p:nvPr/>
                </p:nvSpPr>
                <p:spPr>
                  <a:xfrm>
                    <a:off x="5762965" y="2937269"/>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6119778" y="2937269"/>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p:cNvSpPr/>
                  <p:nvPr/>
                </p:nvSpPr>
                <p:spPr>
                  <a:xfrm>
                    <a:off x="7190215" y="2937269"/>
                    <a:ext cx="246530" cy="259975"/>
                  </a:xfrm>
                  <a:prstGeom prst="ellipse">
                    <a:avLst/>
                  </a:prstGeom>
                  <a:solidFill>
                    <a:schemeClr val="tx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6476591" y="2937269"/>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p:cNvSpPr/>
                  <p:nvPr/>
                </p:nvSpPr>
                <p:spPr>
                  <a:xfrm>
                    <a:off x="6833404" y="2937269"/>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1" name="TextBox 130"/>
                    <p:cNvSpPr txBox="1"/>
                    <p:nvPr/>
                  </p:nvSpPr>
                  <p:spPr>
                    <a:xfrm>
                      <a:off x="5809161" y="1411077"/>
                      <a:ext cx="1366941" cy="353943"/>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1</m:t>
                              </m:r>
                            </m:sub>
                          </m:sSub>
                          <m:r>
                            <a:rPr lang="en-US" b="0" i="1" smtClean="0">
                              <a:latin typeface="Cambria Math"/>
                            </a:rPr>
                            <m:t>=</m:t>
                          </m:r>
                        </m:oMath>
                      </a14:m>
                      <a:r>
                        <a:rPr lang="en-US" b="0" dirty="0">
                          <a:ea typeface="Cambria Math"/>
                        </a:rPr>
                        <a:t> bg</a:t>
                      </a:r>
                    </a:p>
                  </p:txBody>
                </p:sp>
              </mc:Choice>
              <mc:Fallback xmlns="">
                <p:sp>
                  <p:nvSpPr>
                    <p:cNvPr id="106" name="TextBox 105"/>
                    <p:cNvSpPr txBox="1">
                      <a:spLocks noRot="1" noChangeAspect="1" noMove="1" noResize="1" noEditPoints="1" noAdjustHandles="1" noChangeArrowheads="1" noChangeShapeType="1" noTextEdit="1"/>
                    </p:cNvSpPr>
                    <p:nvPr/>
                  </p:nvSpPr>
                  <p:spPr>
                    <a:xfrm>
                      <a:off x="5809161" y="1411077"/>
                      <a:ext cx="1366941" cy="353943"/>
                    </a:xfrm>
                    <a:prstGeom prst="rect">
                      <a:avLst/>
                    </a:prstGeom>
                    <a:blipFill rotWithShape="1">
                      <a:blip r:embed="rId8"/>
                      <a:stretch>
                        <a:fillRect t="-5172" b="-22414"/>
                      </a:stretch>
                    </a:blipFill>
                  </p:spPr>
                  <p:txBody>
                    <a:bodyPr/>
                    <a:lstStyle/>
                    <a:p>
                      <a:r>
                        <a:rPr lang="en-US">
                          <a:noFill/>
                        </a:rPr>
                        <a:t> </a:t>
                      </a:r>
                    </a:p>
                  </p:txBody>
                </p:sp>
              </mc:Fallback>
            </mc:AlternateContent>
            <p:cxnSp>
              <p:nvCxnSpPr>
                <p:cNvPr id="132" name="Straight Arrow Connector 131"/>
                <p:cNvCxnSpPr/>
                <p:nvPr/>
              </p:nvCxnSpPr>
              <p:spPr>
                <a:xfrm flipH="1">
                  <a:off x="5889846" y="1709985"/>
                  <a:ext cx="59143" cy="2229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3" name="Straight Arrow Connector 132"/>
                <p:cNvCxnSpPr/>
                <p:nvPr/>
              </p:nvCxnSpPr>
              <p:spPr>
                <a:xfrm flipH="1">
                  <a:off x="7029756" y="1709985"/>
                  <a:ext cx="292693" cy="2824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sp>
          <p:nvSpPr>
            <p:cNvPr id="165" name="Right Arrow 164"/>
            <p:cNvSpPr/>
            <p:nvPr/>
          </p:nvSpPr>
          <p:spPr>
            <a:xfrm>
              <a:off x="2328071" y="3004364"/>
              <a:ext cx="600635" cy="39444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6" name="Right Arrow 165"/>
            <p:cNvSpPr/>
            <p:nvPr/>
          </p:nvSpPr>
          <p:spPr>
            <a:xfrm>
              <a:off x="5370247" y="3049190"/>
              <a:ext cx="600635" cy="39444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9826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Best Assignment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ctr"/>
                <a:endParaRPr lang="en-GB" b="0" i="1" dirty="0">
                  <a:latin typeface="Cambria Math" panose="02040503050406030204" pitchFamily="18" charset="0"/>
                </a:endParaRPr>
              </a:p>
              <a:p>
                <a:pPr algn="ctr"/>
                <a:endParaRPr lang="en-GB" i="1" dirty="0">
                  <a:latin typeface="Cambria Math" panose="02040503050406030204" pitchFamily="18" charset="0"/>
                </a:endParaRPr>
              </a:p>
              <a:p>
                <a:pPr algn="ct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𝑋</m:t>
                            </m:r>
                          </m:e>
                          <m:sub>
                            <m:r>
                              <a:rPr lang="en-GB" b="0" i="1" smtClean="0">
                                <a:latin typeface="Cambria Math" panose="02040503050406030204" pitchFamily="18" charset="0"/>
                              </a:rPr>
                              <m:t>𝑁</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𝑛</m:t>
                            </m:r>
                          </m:sub>
                        </m:sSub>
                      </m:e>
                    </m:d>
                    <m:r>
                      <a:rPr lang="en-GB" b="0" i="1" smtClean="0">
                        <a:latin typeface="Cambria Math" panose="02040503050406030204" pitchFamily="18" charset="0"/>
                      </a:rPr>
                      <m:t>=</m:t>
                    </m:r>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𝒙</m:t>
                        </m:r>
                        <m:r>
                          <a:rPr lang="en-GB" b="1" i="1" smtClean="0">
                            <a:latin typeface="Cambria Math" panose="02040503050406030204" pitchFamily="18" charset="0"/>
                          </a:rPr>
                          <m:t> </m:t>
                        </m:r>
                      </m:e>
                    </m:d>
                    <m:r>
                      <a:rPr lang="en-GB" b="0" i="1" smtClean="0">
                        <a:latin typeface="Cambria Math" panose="02040503050406030204" pitchFamily="18" charset="0"/>
                      </a:rPr>
                      <m:t>𝐼</m:t>
                    </m:r>
                    <m:r>
                      <a:rPr lang="en-GB" b="0" i="1" smtClean="0">
                        <a:latin typeface="Cambria Math" panose="02040503050406030204" pitchFamily="18" charset="0"/>
                      </a:rPr>
                      <m:t>)</m:t>
                    </m:r>
                  </m:oMath>
                </a14:m>
                <a:endParaRPr lang="en-GB" b="0" dirty="0"/>
              </a:p>
              <a:p>
                <a:pPr algn="ctr"/>
                <a14:m>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1" i="1" smtClean="0">
                            <a:latin typeface="Cambria Math" panose="02040503050406030204" pitchFamily="18" charset="0"/>
                          </a:rPr>
                          <m:t>𝑿</m:t>
                        </m:r>
                        <m:r>
                          <a:rPr lang="en-GB" b="1" i="1" smtClean="0">
                            <a:latin typeface="Cambria Math" panose="02040503050406030204" pitchFamily="18" charset="0"/>
                          </a:rPr>
                          <m:t>=</m:t>
                        </m:r>
                        <m:r>
                          <a:rPr lang="en-GB" b="1" i="1" smtClean="0">
                            <a:latin typeface="Cambria Math" panose="02040503050406030204" pitchFamily="18" charset="0"/>
                          </a:rPr>
                          <m:t>𝒙</m:t>
                        </m:r>
                        <m:r>
                          <a:rPr lang="en-GB" b="0" i="1" smtClean="0">
                            <a:latin typeface="Cambria Math" panose="02040503050406030204" pitchFamily="18" charset="0"/>
                          </a:rPr>
                          <m:t> </m:t>
                        </m:r>
                      </m:e>
                    </m:d>
                    <m:r>
                      <a:rPr lang="en-GB" b="0" i="1" smtClean="0">
                        <a:latin typeface="Cambria Math" panose="02040503050406030204" pitchFamily="18" charset="0"/>
                      </a:rPr>
                      <m:t>𝐼</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r>
                          <a:rPr lang="en-GB" b="0" i="1" smtClean="0">
                            <a:latin typeface="Cambria Math" panose="02040503050406030204" pitchFamily="18" charset="0"/>
                          </a:rPr>
                          <m:t>(−</m:t>
                        </m:r>
                        <m:r>
                          <a:rPr lang="en-GB" b="0" i="1" smtClean="0">
                            <a:latin typeface="Cambria Math" panose="02040503050406030204" pitchFamily="18" charset="0"/>
                          </a:rPr>
                          <m:t>𝐸</m:t>
                        </m:r>
                        <m:d>
                          <m:dPr>
                            <m:endChr m:val="|"/>
                            <m:ctrlPr>
                              <a:rPr lang="en-GB" b="1" i="1" smtClean="0">
                                <a:latin typeface="Cambria Math" panose="02040503050406030204" pitchFamily="18" charset="0"/>
                              </a:rPr>
                            </m:ctrlPr>
                          </m:dPr>
                          <m:e>
                            <m:r>
                              <a:rPr lang="en-GB" b="1" i="1" smtClean="0">
                                <a:latin typeface="Cambria Math" panose="02040503050406030204" pitchFamily="18" charset="0"/>
                              </a:rPr>
                              <m:t>𝒙</m:t>
                            </m:r>
                            <m:r>
                              <a:rPr lang="en-GB" b="1" i="1" smtClean="0">
                                <a:latin typeface="Cambria Math" panose="02040503050406030204" pitchFamily="18" charset="0"/>
                              </a:rPr>
                              <m:t> </m:t>
                            </m:r>
                          </m:e>
                        </m:d>
                        <m:r>
                          <a:rPr lang="en-GB" b="0" i="1" smtClean="0">
                            <a:latin typeface="Cambria Math" panose="02040503050406030204" pitchFamily="18" charset="0"/>
                          </a:rPr>
                          <m:t>𝐼</m:t>
                        </m:r>
                        <m:r>
                          <a:rPr lang="en-GB" b="1" i="1" smtClean="0">
                            <a:latin typeface="Cambria Math" panose="02040503050406030204" pitchFamily="18" charset="0"/>
                          </a:rPr>
                          <m:t>)</m:t>
                        </m:r>
                      </m:e>
                    </m:func>
                  </m:oMath>
                </a14:m>
                <a:endParaRPr lang="en-GB" dirty="0"/>
              </a:p>
              <a:p>
                <a:pPr algn="ctr"/>
                <a:endParaRPr lang="en-GB" dirty="0"/>
              </a:p>
              <a:p>
                <a:pPr algn="just">
                  <a:buFont typeface="Wingdings" panose="05000000000000000000" pitchFamily="2" charset="2"/>
                  <a:buChar char="§"/>
                </a:pPr>
                <a:r>
                  <a:rPr lang="en-GB" dirty="0"/>
                  <a:t> Maximising the probability, is equivalent to minimising the energy of the CRF.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55"/>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6</a:t>
            </a:fld>
            <a:endParaRPr lang="en-ZA"/>
          </a:p>
        </p:txBody>
      </p:sp>
      <p:grpSp>
        <p:nvGrpSpPr>
          <p:cNvPr id="5" name="Group 4"/>
          <p:cNvGrpSpPr/>
          <p:nvPr/>
        </p:nvGrpSpPr>
        <p:grpSpPr>
          <a:xfrm>
            <a:off x="9617487" y="2321274"/>
            <a:ext cx="1877966" cy="2447561"/>
            <a:chOff x="6539646" y="3319420"/>
            <a:chExt cx="1877966" cy="2447561"/>
          </a:xfrm>
        </p:grpSpPr>
        <p:sp>
          <p:nvSpPr>
            <p:cNvPr id="6" name="Rectangle 5"/>
            <p:cNvSpPr/>
            <p:nvPr/>
          </p:nvSpPr>
          <p:spPr>
            <a:xfrm>
              <a:off x="6615895" y="3319420"/>
              <a:ext cx="1801717" cy="2447561"/>
            </a:xfrm>
            <a:prstGeom prst="rect">
              <a:avLst/>
            </a:prstGeom>
            <a:blipFill dpi="0" rotWithShape="1">
              <a:blip r:embed="rId4">
                <a:alphaModFix amt="33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681073" y="437749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189107" y="437749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108323" y="437749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628247" y="4377495"/>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6539646" y="3692015"/>
                  <a:ext cx="1335125" cy="353943"/>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1</m:t>
                          </m:r>
                        </m:sub>
                      </m:sSub>
                      <m:r>
                        <a:rPr lang="en-US" b="0" i="1" smtClean="0">
                          <a:latin typeface="Cambria Math"/>
                        </a:rPr>
                        <m:t>=</m:t>
                      </m:r>
                    </m:oMath>
                  </a14:m>
                  <a:r>
                    <a:rPr lang="en-US" dirty="0"/>
                    <a:t> bg</a:t>
                  </a:r>
                </a:p>
              </p:txBody>
            </p:sp>
          </mc:Choice>
          <mc:Fallback xmlns="">
            <p:sp>
              <p:nvSpPr>
                <p:cNvPr id="79" name="TextBox 78"/>
                <p:cNvSpPr txBox="1">
                  <a:spLocks noRot="1" noChangeAspect="1" noMove="1" noResize="1" noEditPoints="1" noAdjustHandles="1" noChangeArrowheads="1" noChangeShapeType="1" noTextEdit="1"/>
                </p:cNvSpPr>
                <p:nvPr/>
              </p:nvSpPr>
              <p:spPr>
                <a:xfrm>
                  <a:off x="6539646" y="3692015"/>
                  <a:ext cx="1335125" cy="353943"/>
                </a:xfrm>
                <a:prstGeom prst="rect">
                  <a:avLst/>
                </a:prstGeom>
                <a:blipFill rotWithShape="1">
                  <a:blip r:embed="rId5"/>
                  <a:stretch>
                    <a:fillRect t="-5172" b="-22414"/>
                  </a:stretch>
                </a:blipFill>
              </p:spPr>
              <p:txBody>
                <a:bodyPr/>
                <a:lstStyle/>
                <a:p>
                  <a:r>
                    <a:rPr lang="en-US">
                      <a:noFill/>
                    </a:rPr>
                    <a:t> </a:t>
                  </a:r>
                </a:p>
              </p:txBody>
            </p:sp>
          </mc:Fallback>
        </mc:AlternateContent>
        <p:sp>
          <p:nvSpPr>
            <p:cNvPr id="12" name="Oval 11"/>
            <p:cNvSpPr/>
            <p:nvPr/>
          </p:nvSpPr>
          <p:spPr>
            <a:xfrm>
              <a:off x="6681068" y="535467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9102" y="535467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108318" y="5354676"/>
              <a:ext cx="246530" cy="259975"/>
            </a:xfrm>
            <a:prstGeom prst="ellipse">
              <a:avLst/>
            </a:prstGeom>
            <a:solidFill>
              <a:srgbClr val="FF000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628242" y="5354675"/>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90033" y="3445131"/>
              <a:ext cx="246530" cy="259975"/>
            </a:xfrm>
            <a:prstGeom prst="ellipse">
              <a:avLst/>
            </a:prstGeom>
            <a:solidFill>
              <a:srgbClr val="00B050"/>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198067" y="344513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8117283" y="344513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7637207" y="3445130"/>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868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Energy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934684"/>
                <a:ext cx="10058400" cy="4023360"/>
              </a:xfrm>
            </p:spPr>
            <p:txBody>
              <a:bodyPr>
                <a:normAutofit/>
              </a:bodyPr>
              <a:lstStyle/>
              <a:p>
                <a:pPr algn="ctr"/>
                <a14:m>
                  <m:oMath xmlns:m="http://schemas.openxmlformats.org/officeDocument/2006/math">
                    <m:r>
                      <a:rPr lang="en-ZA" i="1">
                        <a:latin typeface="Cambria Math" panose="02040503050406030204" pitchFamily="18" charset="0"/>
                      </a:rPr>
                      <m:t>𝐸</m:t>
                    </m:r>
                    <m:d>
                      <m:dPr>
                        <m:ctrlPr>
                          <a:rPr lang="en-ZA" i="1">
                            <a:latin typeface="Cambria Math" panose="02040503050406030204" pitchFamily="18" charset="0"/>
                          </a:rPr>
                        </m:ctrlPr>
                      </m:dPr>
                      <m:e>
                        <m:r>
                          <a:rPr lang="en-ZA" b="1" i="1">
                            <a:latin typeface="Cambria Math" panose="02040503050406030204" pitchFamily="18" charset="0"/>
                          </a:rPr>
                          <m:t>𝒙</m:t>
                        </m:r>
                      </m:e>
                    </m:d>
                    <m:r>
                      <a:rPr lang="en-ZA" i="1">
                        <a:latin typeface="Cambria Math" panose="02040503050406030204" pitchFamily="18" charset="0"/>
                      </a:rPr>
                      <m:t>=</m:t>
                    </m:r>
                    <m:nary>
                      <m:naryPr>
                        <m:chr m:val="∑"/>
                        <m:supHide m:val="on"/>
                        <m:ctrlPr>
                          <a:rPr lang="en-ZA" i="1">
                            <a:latin typeface="Cambria Math" panose="02040503050406030204" pitchFamily="18" charset="0"/>
                          </a:rPr>
                        </m:ctrlPr>
                      </m:naryPr>
                      <m:sub>
                        <m:r>
                          <a:rPr lang="en-ZA" i="1">
                            <a:latin typeface="Cambria Math" panose="02040503050406030204" pitchFamily="18" charset="0"/>
                          </a:rPr>
                          <m:t>𝑐</m:t>
                        </m:r>
                        <m:r>
                          <a:rPr lang="en-ZA" i="1">
                            <a:latin typeface="Cambria Math" panose="02040503050406030204" pitchFamily="18" charset="0"/>
                          </a:rPr>
                          <m:t>∈</m:t>
                        </m:r>
                        <m:r>
                          <a:rPr lang="en-ZA" i="1">
                            <a:latin typeface="Cambria Math" panose="02040503050406030204" pitchFamily="18" charset="0"/>
                          </a:rPr>
                          <m:t>𝐶</m:t>
                        </m:r>
                      </m:sub>
                      <m:sup/>
                      <m:e>
                        <m:sSub>
                          <m:sSubPr>
                            <m:ctrlPr>
                              <a:rPr lang="en-ZA" i="1">
                                <a:latin typeface="Cambria Math" panose="02040503050406030204" pitchFamily="18" charset="0"/>
                              </a:rPr>
                            </m:ctrlPr>
                          </m:sSubPr>
                          <m:e>
                            <m:r>
                              <a:rPr lang="en-ZA" i="1">
                                <a:latin typeface="Cambria Math" panose="02040503050406030204" pitchFamily="18" charset="0"/>
                              </a:rPr>
                              <m:t>𝜓</m:t>
                            </m:r>
                          </m:e>
                          <m:sub>
                            <m:r>
                              <a:rPr lang="en-ZA" i="1">
                                <a:latin typeface="Cambria Math" panose="02040503050406030204" pitchFamily="18" charset="0"/>
                              </a:rPr>
                              <m:t>𝑐</m:t>
                            </m:r>
                          </m:sub>
                        </m:sSub>
                        <m:r>
                          <a:rPr lang="en-ZA" i="1">
                            <a:latin typeface="Cambria Math" panose="02040503050406030204" pitchFamily="18" charset="0"/>
                          </a:rPr>
                          <m:t>(</m:t>
                        </m:r>
                        <m:sSub>
                          <m:sSubPr>
                            <m:ctrlPr>
                              <a:rPr lang="en-ZA" b="1" i="1">
                                <a:latin typeface="Cambria Math" panose="02040503050406030204" pitchFamily="18" charset="0"/>
                              </a:rPr>
                            </m:ctrlPr>
                          </m:sSubPr>
                          <m:e>
                            <m:r>
                              <a:rPr lang="en-ZA" b="1" i="1">
                                <a:latin typeface="Cambria Math" panose="02040503050406030204" pitchFamily="18" charset="0"/>
                              </a:rPr>
                              <m:t>𝒙</m:t>
                            </m:r>
                          </m:e>
                          <m:sub>
                            <m:r>
                              <a:rPr lang="en-ZA" b="1" i="1">
                                <a:latin typeface="Cambria Math" panose="02040503050406030204" pitchFamily="18" charset="0"/>
                              </a:rPr>
                              <m:t>𝒄</m:t>
                            </m:r>
                          </m:sub>
                        </m:sSub>
                        <m:r>
                          <a:rPr lang="en-ZA" i="1">
                            <a:latin typeface="Cambria Math" panose="02040503050406030204" pitchFamily="18" charset="0"/>
                          </a:rPr>
                          <m:t>)</m:t>
                        </m:r>
                      </m:e>
                    </m:nary>
                    <m:r>
                      <a:rPr lang="en-ZA" i="1">
                        <a:latin typeface="Cambria Math" panose="02040503050406030204" pitchFamily="18" charset="0"/>
                      </a:rPr>
                      <m:t> </m:t>
                    </m:r>
                  </m:oMath>
                </a14:m>
                <a:endParaRPr lang="en-ZA" dirty="0"/>
              </a:p>
              <a:p>
                <a:pPr algn="ctr"/>
                <a:endParaRPr lang="en-ZA" dirty="0"/>
              </a:p>
              <a:p>
                <a:pPr algn="ctr"/>
                <a:endParaRPr lang="en-ZA" dirty="0"/>
              </a:p>
              <a:p>
                <a:pPr algn="ctr"/>
                <a:endParaRPr lang="en-ZA" dirty="0"/>
              </a:p>
              <a:p>
                <a:pPr algn="ctr"/>
                <a:endParaRPr lang="en-ZA" dirty="0"/>
              </a:p>
              <a:p>
                <a:pPr algn="ctr"/>
                <a14:m>
                  <m:oMath xmlns:m="http://schemas.openxmlformats.org/officeDocument/2006/math">
                    <m:r>
                      <a:rPr lang="en-ZA" i="1">
                        <a:latin typeface="Cambria Math" panose="02040503050406030204" pitchFamily="18" charset="0"/>
                      </a:rPr>
                      <m:t> </m:t>
                    </m:r>
                  </m:oMath>
                </a14:m>
                <a:endParaRPr lang="en-ZA"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934684"/>
                <a:ext cx="10058400" cy="4023360"/>
              </a:xfrm>
              <a:blipFill>
                <a:blip r:embed="rId3"/>
                <a:stretch>
                  <a:fillRect t="-13030"/>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7</a:t>
            </a:fld>
            <a:endParaRPr lang="en-ZA"/>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664630397"/>
                  </p:ext>
                </p:extLst>
              </p:nvPr>
            </p:nvGraphicFramePr>
            <p:xfrm>
              <a:off x="2062480" y="2624166"/>
              <a:ext cx="8128000" cy="370471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451562612"/>
                        </a:ext>
                      </a:extLst>
                    </a:gridCol>
                    <a:gridCol w="2032000">
                      <a:extLst>
                        <a:ext uri="{9D8B030D-6E8A-4147-A177-3AD203B41FA5}">
                          <a16:colId xmlns:a16="http://schemas.microsoft.com/office/drawing/2014/main" val="2790464181"/>
                        </a:ext>
                      </a:extLst>
                    </a:gridCol>
                    <a:gridCol w="2032000">
                      <a:extLst>
                        <a:ext uri="{9D8B030D-6E8A-4147-A177-3AD203B41FA5}">
                          <a16:colId xmlns:a16="http://schemas.microsoft.com/office/drawing/2014/main" val="3520021537"/>
                        </a:ext>
                      </a:extLst>
                    </a:gridCol>
                    <a:gridCol w="2032000">
                      <a:extLst>
                        <a:ext uri="{9D8B030D-6E8A-4147-A177-3AD203B41FA5}">
                          <a16:colId xmlns:a16="http://schemas.microsoft.com/office/drawing/2014/main" val="1297726229"/>
                        </a:ext>
                      </a:extLst>
                    </a:gridCol>
                  </a:tblGrid>
                  <a:tr h="370840">
                    <a:tc>
                      <a:txBody>
                        <a:bodyPr/>
                        <a:lstStyle/>
                        <a:p>
                          <a:pPr algn="ctr"/>
                          <a:r>
                            <a:rPr lang="en-GB" dirty="0"/>
                            <a:t>Potential</a:t>
                          </a:r>
                        </a:p>
                      </a:txBody>
                      <a:tcPr/>
                    </a:tc>
                    <a:tc>
                      <a:txBody>
                        <a:bodyPr/>
                        <a:lstStyle/>
                        <a:p>
                          <a:pPr algn="ctr"/>
                          <a:r>
                            <a:rPr lang="en-GB" sz="1800" dirty="0"/>
                            <a:t>Form</a:t>
                          </a:r>
                        </a:p>
                      </a:txBody>
                      <a:tcPr/>
                    </a:tc>
                    <a:tc>
                      <a:txBody>
                        <a:bodyPr/>
                        <a:lstStyle/>
                        <a:p>
                          <a:pPr algn="ctr"/>
                          <a:r>
                            <a:rPr lang="en-GB" dirty="0"/>
                            <a:t>Original</a:t>
                          </a:r>
                          <a:r>
                            <a:rPr lang="en-GB" baseline="0" dirty="0"/>
                            <a:t> idea</a:t>
                          </a:r>
                          <a:endParaRPr lang="en-GB" dirty="0"/>
                        </a:p>
                      </a:txBody>
                      <a:tcPr/>
                    </a:tc>
                    <a:tc>
                      <a:txBody>
                        <a:bodyPr/>
                        <a:lstStyle/>
                        <a:p>
                          <a:pPr algn="ctr"/>
                          <a:r>
                            <a:rPr lang="en-GB" dirty="0"/>
                            <a:t>End-to-End</a:t>
                          </a:r>
                        </a:p>
                      </a:txBody>
                      <a:tcPr/>
                    </a:tc>
                    <a:extLst>
                      <a:ext uri="{0D108BD9-81ED-4DB2-BD59-A6C34878D82A}">
                        <a16:rowId xmlns:a16="http://schemas.microsoft.com/office/drawing/2014/main" val="1032228078"/>
                      </a:ext>
                    </a:extLst>
                  </a:tr>
                  <a:tr h="370840">
                    <a:tc>
                      <a:txBody>
                        <a:bodyPr/>
                        <a:lstStyle/>
                        <a:p>
                          <a:r>
                            <a:rPr lang="en-GB" dirty="0"/>
                            <a:t>Unary</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ZA" sz="1800" i="1" smtClean="0">
                                        <a:latin typeface="Cambria Math" panose="02040503050406030204" pitchFamily="18" charset="0"/>
                                      </a:rPr>
                                    </m:ctrlPr>
                                  </m:naryPr>
                                  <m:sub>
                                    <m:r>
                                      <m:rPr>
                                        <m:brk m:alnAt="7"/>
                                      </m:rPr>
                                      <a:rPr lang="en-ZA" sz="1800" i="1">
                                        <a:latin typeface="Cambria Math" panose="02040503050406030204" pitchFamily="18" charset="0"/>
                                      </a:rPr>
                                      <m:t>𝑖</m:t>
                                    </m:r>
                                  </m:sub>
                                  <m:sup/>
                                  <m:e>
                                    <m:sSubSup>
                                      <m:sSubSupPr>
                                        <m:ctrlPr>
                                          <a:rPr lang="en-ZA" sz="1800" i="1">
                                            <a:latin typeface="Cambria Math" panose="02040503050406030204" pitchFamily="18" charset="0"/>
                                          </a:rPr>
                                        </m:ctrlPr>
                                      </m:sSubSupPr>
                                      <m:e>
                                        <m:r>
                                          <a:rPr lang="en-ZA" sz="1800" i="1">
                                            <a:latin typeface="Cambria Math" panose="02040503050406030204" pitchFamily="18" charset="0"/>
                                          </a:rPr>
                                          <m:t>𝜓</m:t>
                                        </m:r>
                                      </m:e>
                                      <m:sub>
                                        <m:r>
                                          <a:rPr lang="en-ZA" sz="1800" i="1">
                                            <a:latin typeface="Cambria Math" panose="02040503050406030204" pitchFamily="18" charset="0"/>
                                          </a:rPr>
                                          <m:t>𝑖</m:t>
                                        </m:r>
                                      </m:sub>
                                      <m:sup>
                                        <m:r>
                                          <a:rPr lang="en-ZA" sz="1800" i="1">
                                            <a:latin typeface="Cambria Math" panose="02040503050406030204" pitchFamily="18" charset="0"/>
                                          </a:rPr>
                                          <m:t>𝑈</m:t>
                                        </m:r>
                                      </m:sup>
                                    </m:sSubSup>
                                    <m:r>
                                      <a:rPr lang="en-ZA" sz="1800" i="1">
                                        <a:latin typeface="Cambria Math" panose="02040503050406030204" pitchFamily="18" charset="0"/>
                                      </a:rPr>
                                      <m:t>(</m:t>
                                    </m:r>
                                    <m:sSub>
                                      <m:sSubPr>
                                        <m:ctrlPr>
                                          <a:rPr lang="en-ZA" sz="1800" i="1">
                                            <a:latin typeface="Cambria Math" panose="02040503050406030204" pitchFamily="18" charset="0"/>
                                          </a:rPr>
                                        </m:ctrlPr>
                                      </m:sSubPr>
                                      <m:e>
                                        <m:r>
                                          <a:rPr lang="en-ZA" sz="1800" i="1">
                                            <a:latin typeface="Cambria Math" panose="02040503050406030204" pitchFamily="18" charset="0"/>
                                          </a:rPr>
                                          <m:t>𝑥</m:t>
                                        </m:r>
                                      </m:e>
                                      <m:sub>
                                        <m:r>
                                          <a:rPr lang="en-ZA" sz="1800" i="1">
                                            <a:latin typeface="Cambria Math" panose="02040503050406030204" pitchFamily="18" charset="0"/>
                                          </a:rPr>
                                          <m:t>𝑖</m:t>
                                        </m:r>
                                      </m:sub>
                                    </m:sSub>
                                    <m:r>
                                      <a:rPr lang="en-ZA" sz="1800" i="1">
                                        <a:latin typeface="Cambria Math" panose="02040503050406030204" pitchFamily="18" charset="0"/>
                                      </a:rPr>
                                      <m:t>)</m:t>
                                    </m:r>
                                  </m:e>
                                </m:nary>
                              </m:oMath>
                            </m:oMathPara>
                          </a14:m>
                          <a:endParaRPr lang="en-GB" sz="1800"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28257219"/>
                      </a:ext>
                    </a:extLst>
                  </a:tr>
                  <a:tr h="370840">
                    <a:tc>
                      <a:txBody>
                        <a:bodyPr/>
                        <a:lstStyle/>
                        <a:p>
                          <a:r>
                            <a:rPr lang="en-GB" dirty="0"/>
                            <a:t>Pairwise</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ZA" sz="1800" i="1" smtClean="0">
                                        <a:latin typeface="Cambria Math" panose="02040503050406030204" pitchFamily="18" charset="0"/>
                                      </a:rPr>
                                    </m:ctrlPr>
                                  </m:naryPr>
                                  <m:sub>
                                    <m:r>
                                      <m:rPr>
                                        <m:brk m:alnAt="7"/>
                                      </m:rPr>
                                      <a:rPr lang="en-ZA" sz="1800" i="1">
                                        <a:latin typeface="Cambria Math" panose="02040503050406030204" pitchFamily="18" charset="0"/>
                                      </a:rPr>
                                      <m:t>𝑖</m:t>
                                    </m:r>
                                    <m:r>
                                      <a:rPr lang="en-ZA" sz="1800" i="1">
                                        <a:latin typeface="Cambria Math" panose="02040503050406030204" pitchFamily="18" charset="0"/>
                                      </a:rPr>
                                      <m:t>&lt;</m:t>
                                    </m:r>
                                    <m:r>
                                      <a:rPr lang="en-ZA" sz="1800" i="1">
                                        <a:latin typeface="Cambria Math" panose="02040503050406030204" pitchFamily="18" charset="0"/>
                                      </a:rPr>
                                      <m:t>𝑗</m:t>
                                    </m:r>
                                  </m:sub>
                                  <m:sup/>
                                  <m:e>
                                    <m:sSubSup>
                                      <m:sSubSupPr>
                                        <m:ctrlPr>
                                          <a:rPr lang="en-ZA" sz="1800" i="1">
                                            <a:latin typeface="Cambria Math" panose="02040503050406030204" pitchFamily="18" charset="0"/>
                                          </a:rPr>
                                        </m:ctrlPr>
                                      </m:sSubSupPr>
                                      <m:e>
                                        <m:r>
                                          <a:rPr lang="en-ZA" sz="1800" i="1">
                                            <a:latin typeface="Cambria Math" panose="02040503050406030204" pitchFamily="18" charset="0"/>
                                          </a:rPr>
                                          <m:t>𝜓</m:t>
                                        </m:r>
                                      </m:e>
                                      <m:sub>
                                        <m:r>
                                          <a:rPr lang="en-ZA" sz="1800" i="1">
                                            <a:latin typeface="Cambria Math" panose="02040503050406030204" pitchFamily="18" charset="0"/>
                                          </a:rPr>
                                          <m:t>𝑖</m:t>
                                        </m:r>
                                        <m:r>
                                          <a:rPr lang="en-ZA" sz="1800" i="1">
                                            <a:latin typeface="Cambria Math" panose="02040503050406030204" pitchFamily="18" charset="0"/>
                                          </a:rPr>
                                          <m:t>,</m:t>
                                        </m:r>
                                        <m:r>
                                          <a:rPr lang="en-ZA" sz="1800" i="1">
                                            <a:latin typeface="Cambria Math" panose="02040503050406030204" pitchFamily="18" charset="0"/>
                                          </a:rPr>
                                          <m:t>𝑗</m:t>
                                        </m:r>
                                      </m:sub>
                                      <m:sup>
                                        <m:r>
                                          <a:rPr lang="en-ZA" sz="1800" i="1">
                                            <a:latin typeface="Cambria Math" panose="02040503050406030204" pitchFamily="18" charset="0"/>
                                          </a:rPr>
                                          <m:t>𝑃</m:t>
                                        </m:r>
                                      </m:sup>
                                    </m:sSubSup>
                                    <m:r>
                                      <a:rPr lang="en-ZA" sz="1800" i="1">
                                        <a:latin typeface="Cambria Math" panose="02040503050406030204" pitchFamily="18" charset="0"/>
                                      </a:rPr>
                                      <m:t>(</m:t>
                                    </m:r>
                                    <m:sSub>
                                      <m:sSubPr>
                                        <m:ctrlPr>
                                          <a:rPr lang="en-ZA" sz="1800" i="1">
                                            <a:latin typeface="Cambria Math" panose="02040503050406030204" pitchFamily="18" charset="0"/>
                                          </a:rPr>
                                        </m:ctrlPr>
                                      </m:sSubPr>
                                      <m:e>
                                        <m:r>
                                          <a:rPr lang="en-ZA" sz="1800" i="1">
                                            <a:latin typeface="Cambria Math" panose="02040503050406030204" pitchFamily="18" charset="0"/>
                                          </a:rPr>
                                          <m:t>𝑥</m:t>
                                        </m:r>
                                      </m:e>
                                      <m:sub>
                                        <m:r>
                                          <a:rPr lang="en-ZA" sz="1800" i="1">
                                            <a:latin typeface="Cambria Math" panose="02040503050406030204" pitchFamily="18" charset="0"/>
                                          </a:rPr>
                                          <m:t>𝑖</m:t>
                                        </m:r>
                                      </m:sub>
                                    </m:sSub>
                                    <m:r>
                                      <a:rPr lang="en-ZA" sz="1800" i="1">
                                        <a:latin typeface="Cambria Math" panose="02040503050406030204" pitchFamily="18" charset="0"/>
                                      </a:rPr>
                                      <m:t>, </m:t>
                                    </m:r>
                                    <m:sSub>
                                      <m:sSubPr>
                                        <m:ctrlPr>
                                          <a:rPr lang="en-ZA" sz="1800" i="1">
                                            <a:latin typeface="Cambria Math" panose="02040503050406030204" pitchFamily="18" charset="0"/>
                                          </a:rPr>
                                        </m:ctrlPr>
                                      </m:sSubPr>
                                      <m:e>
                                        <m:r>
                                          <a:rPr lang="en-ZA" sz="1800" i="1">
                                            <a:latin typeface="Cambria Math" panose="02040503050406030204" pitchFamily="18" charset="0"/>
                                          </a:rPr>
                                          <m:t>𝑥</m:t>
                                        </m:r>
                                      </m:e>
                                      <m:sub>
                                        <m:r>
                                          <a:rPr lang="en-ZA" sz="1800" i="1">
                                            <a:latin typeface="Cambria Math" panose="02040503050406030204" pitchFamily="18" charset="0"/>
                                          </a:rPr>
                                          <m:t>𝑗</m:t>
                                        </m:r>
                                      </m:sub>
                                    </m:sSub>
                                    <m:r>
                                      <a:rPr lang="en-ZA" sz="1800" i="1">
                                        <a:latin typeface="Cambria Math" panose="02040503050406030204" pitchFamily="18" charset="0"/>
                                      </a:rPr>
                                      <m:t>)</m:t>
                                    </m:r>
                                  </m:e>
                                </m:nary>
                              </m:oMath>
                            </m:oMathPara>
                          </a14:m>
                          <a:endParaRPr lang="en-GB" sz="1800" dirty="0"/>
                        </a:p>
                      </a:txBody>
                      <a:tcPr/>
                    </a:tc>
                    <a:tc>
                      <a:txBody>
                        <a:bodyPr/>
                        <a:lstStyle/>
                        <a:p>
                          <a:r>
                            <a:rPr lang="en-GB" dirty="0" err="1"/>
                            <a:t>Shotton</a:t>
                          </a:r>
                          <a:r>
                            <a:rPr lang="en-GB" dirty="0"/>
                            <a:t>, 2006</a:t>
                          </a:r>
                        </a:p>
                      </a:txBody>
                      <a:tcPr/>
                    </a:tc>
                    <a:tc>
                      <a:txBody>
                        <a:bodyPr/>
                        <a:lstStyle/>
                        <a:p>
                          <a:r>
                            <a:rPr lang="en-GB" dirty="0"/>
                            <a:t>Zheng, 2015</a:t>
                          </a:r>
                        </a:p>
                      </a:txBody>
                      <a:tcPr/>
                    </a:tc>
                    <a:extLst>
                      <a:ext uri="{0D108BD9-81ED-4DB2-BD59-A6C34878D82A}">
                        <a16:rowId xmlns:a16="http://schemas.microsoft.com/office/drawing/2014/main" val="1687645732"/>
                      </a:ext>
                    </a:extLst>
                  </a:tr>
                  <a:tr h="370840">
                    <a:tc>
                      <a:txBody>
                        <a:bodyPr/>
                        <a:lstStyle/>
                        <a:p>
                          <a:r>
                            <a:rPr lang="en-GB" dirty="0"/>
                            <a:t>Detection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chr m:val="∑"/>
                                    <m:supHide m:val="on"/>
                                    <m:ctrlPr>
                                      <a:rPr lang="en-ZA" sz="1800" i="1" smtClean="0">
                                        <a:latin typeface="Cambria Math" panose="02040503050406030204" pitchFamily="18" charset="0"/>
                                      </a:rPr>
                                    </m:ctrlPr>
                                  </m:naryPr>
                                  <m:sub>
                                    <m:r>
                                      <a:rPr lang="en-GB" sz="1800" b="0" i="1" smtClean="0">
                                        <a:latin typeface="Cambria Math" panose="02040503050406030204" pitchFamily="18" charset="0"/>
                                      </a:rPr>
                                      <m:t>𝑑</m:t>
                                    </m:r>
                                  </m:sub>
                                  <m:sup/>
                                  <m:e>
                                    <m:sSubSup>
                                      <m:sSubSupPr>
                                        <m:ctrlPr>
                                          <a:rPr lang="en-ZA" sz="1800" i="1">
                                            <a:latin typeface="Cambria Math" panose="02040503050406030204" pitchFamily="18" charset="0"/>
                                          </a:rPr>
                                        </m:ctrlPr>
                                      </m:sSubSupPr>
                                      <m:e>
                                        <m:r>
                                          <a:rPr lang="en-ZA" sz="1800" i="1">
                                            <a:latin typeface="Cambria Math" panose="02040503050406030204" pitchFamily="18" charset="0"/>
                                          </a:rPr>
                                          <m:t>𝜓</m:t>
                                        </m:r>
                                      </m:e>
                                      <m:sub>
                                        <m:r>
                                          <a:rPr lang="en-GB" sz="1800" b="1" i="1" smtClean="0">
                                            <a:latin typeface="Cambria Math" panose="02040503050406030204" pitchFamily="18" charset="0"/>
                                          </a:rPr>
                                          <m:t>𝒅</m:t>
                                        </m:r>
                                      </m:sub>
                                      <m:sup>
                                        <m:r>
                                          <a:rPr lang="en-GB" sz="1800" b="0" i="1" smtClean="0">
                                            <a:latin typeface="Cambria Math" panose="02040503050406030204" pitchFamily="18" charset="0"/>
                                          </a:rPr>
                                          <m:t>𝐷𝑒𝑡</m:t>
                                        </m:r>
                                      </m:sup>
                                    </m:sSubSup>
                                    <m:r>
                                      <a:rPr lang="en-ZA" sz="1800" i="1">
                                        <a:latin typeface="Cambria Math" panose="02040503050406030204" pitchFamily="18" charset="0"/>
                                      </a:rPr>
                                      <m:t>(</m:t>
                                    </m:r>
                                    <m:sSub>
                                      <m:sSubPr>
                                        <m:ctrlPr>
                                          <a:rPr lang="en-GB" sz="1800" b="0"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b="0" i="1" smtClean="0">
                                            <a:latin typeface="Cambria Math" panose="02040503050406030204" pitchFamily="18" charset="0"/>
                                          </a:rPr>
                                          <m:t>𝑑</m:t>
                                        </m:r>
                                      </m:sub>
                                    </m:sSub>
                                    <m:r>
                                      <a:rPr lang="en-ZA" sz="1800" i="1">
                                        <a:latin typeface="Cambria Math" panose="02040503050406030204" pitchFamily="18" charset="0"/>
                                      </a:rPr>
                                      <m:t>)</m:t>
                                    </m:r>
                                  </m:e>
                                </m:nary>
                              </m:oMath>
                            </m:oMathPara>
                          </a14:m>
                          <a:endParaRPr lang="en-GB" sz="1800" dirty="0"/>
                        </a:p>
                        <a:p>
                          <a:endParaRPr lang="en-GB" sz="1800" dirty="0"/>
                        </a:p>
                      </a:txBody>
                      <a:tcPr/>
                    </a:tc>
                    <a:tc>
                      <a:txBody>
                        <a:bodyPr/>
                        <a:lstStyle/>
                        <a:p>
                          <a:r>
                            <a:rPr lang="en-GB" dirty="0" err="1"/>
                            <a:t>Ladicky</a:t>
                          </a:r>
                          <a:r>
                            <a:rPr lang="en-GB" dirty="0"/>
                            <a:t>, 2010</a:t>
                          </a:r>
                        </a:p>
                      </a:txBody>
                      <a:tcPr/>
                    </a:tc>
                    <a:tc>
                      <a:txBody>
                        <a:bodyPr/>
                        <a:lstStyle/>
                        <a:p>
                          <a:r>
                            <a:rPr lang="en-GB" dirty="0"/>
                            <a:t>Arnab,</a:t>
                          </a:r>
                          <a:r>
                            <a:rPr lang="en-GB" baseline="0" dirty="0"/>
                            <a:t> 2016</a:t>
                          </a:r>
                          <a:endParaRPr lang="en-GB" dirty="0"/>
                        </a:p>
                      </a:txBody>
                      <a:tcPr/>
                    </a:tc>
                    <a:extLst>
                      <a:ext uri="{0D108BD9-81ED-4DB2-BD59-A6C34878D82A}">
                        <a16:rowId xmlns:a16="http://schemas.microsoft.com/office/drawing/2014/main" val="1829257944"/>
                      </a:ext>
                    </a:extLst>
                  </a:tr>
                  <a:tr h="370840">
                    <a:tc>
                      <a:txBody>
                        <a:bodyPr/>
                        <a:lstStyle/>
                        <a:p>
                          <a:r>
                            <a:rPr lang="en-GB" dirty="0" err="1"/>
                            <a:t>Superpixel</a:t>
                          </a:r>
                          <a:endParaRPr lang="en-GB" dirty="0"/>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GB" sz="1800" b="0" i="1" smtClean="0">
                                        <a:latin typeface="Cambria Math" panose="02040503050406030204" pitchFamily="18" charset="0"/>
                                      </a:rPr>
                                    </m:ctrlPr>
                                  </m:naryPr>
                                  <m:sub>
                                    <m:r>
                                      <a:rPr lang="en-GB" sz="1800" b="0" i="1" smtClean="0">
                                        <a:latin typeface="Cambria Math" panose="02040503050406030204" pitchFamily="18" charset="0"/>
                                      </a:rPr>
                                      <m:t>𝑠</m:t>
                                    </m:r>
                                  </m:sub>
                                  <m:sup/>
                                  <m:e>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𝜓</m:t>
                                        </m:r>
                                      </m:e>
                                      <m:sub>
                                        <m:r>
                                          <a:rPr lang="en-GB" sz="1800" b="1" i="1" smtClean="0">
                                            <a:latin typeface="Cambria Math" panose="02040503050406030204" pitchFamily="18" charset="0"/>
                                          </a:rPr>
                                          <m:t>𝒔</m:t>
                                        </m:r>
                                      </m:sub>
                                      <m:sup>
                                        <m:r>
                                          <a:rPr lang="en-GB" sz="1800" b="0" i="1" smtClean="0">
                                            <a:latin typeface="Cambria Math" panose="02040503050406030204" pitchFamily="18" charset="0"/>
                                          </a:rPr>
                                          <m:t>𝑠𝑝</m:t>
                                        </m:r>
                                      </m:sup>
                                    </m:sSubSup>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b="0" i="1" smtClean="0">
                                            <a:latin typeface="Cambria Math" panose="02040503050406030204" pitchFamily="18" charset="0"/>
                                          </a:rPr>
                                          <m:t>𝑠</m:t>
                                        </m:r>
                                      </m:sub>
                                    </m:sSub>
                                  </m:e>
                                </m:nary>
                                <m:r>
                                  <a:rPr lang="en-GB" sz="1800" b="0" i="1" smtClean="0">
                                    <a:latin typeface="Cambria Math" panose="02040503050406030204" pitchFamily="18" charset="0"/>
                                  </a:rPr>
                                  <m:t>)</m:t>
                                </m:r>
                              </m:oMath>
                            </m:oMathPara>
                          </a14:m>
                          <a:endParaRPr lang="en-GB" sz="1800" dirty="0"/>
                        </a:p>
                      </a:txBody>
                      <a:tcPr/>
                    </a:tc>
                    <a:tc>
                      <a:txBody>
                        <a:bodyPr/>
                        <a:lstStyle/>
                        <a:p>
                          <a:r>
                            <a:rPr lang="en-GB" dirty="0" err="1"/>
                            <a:t>Kohli</a:t>
                          </a:r>
                          <a:r>
                            <a:rPr lang="en-GB" dirty="0"/>
                            <a:t>,</a:t>
                          </a:r>
                          <a:r>
                            <a:rPr lang="en-GB" baseline="0" dirty="0"/>
                            <a:t> 2009</a:t>
                          </a:r>
                          <a:endParaRPr lang="en-GB" dirty="0"/>
                        </a:p>
                      </a:txBody>
                      <a:tcPr/>
                    </a:tc>
                    <a:tc>
                      <a:txBody>
                        <a:bodyPr/>
                        <a:lstStyle/>
                        <a:p>
                          <a:r>
                            <a:rPr lang="en-GB" dirty="0"/>
                            <a:t>Arnab, 2016</a:t>
                          </a:r>
                        </a:p>
                      </a:txBody>
                      <a:tcPr/>
                    </a:tc>
                    <a:extLst>
                      <a:ext uri="{0D108BD9-81ED-4DB2-BD59-A6C34878D82A}">
                        <a16:rowId xmlns:a16="http://schemas.microsoft.com/office/drawing/2014/main" val="409305481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64630397"/>
                  </p:ext>
                </p:extLst>
              </p:nvPr>
            </p:nvGraphicFramePr>
            <p:xfrm>
              <a:off x="2062480" y="2624166"/>
              <a:ext cx="8128000" cy="3704718"/>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451562612"/>
                        </a:ext>
                      </a:extLst>
                    </a:gridCol>
                    <a:gridCol w="2032000">
                      <a:extLst>
                        <a:ext uri="{9D8B030D-6E8A-4147-A177-3AD203B41FA5}">
                          <a16:colId xmlns:a16="http://schemas.microsoft.com/office/drawing/2014/main" val="2790464181"/>
                        </a:ext>
                      </a:extLst>
                    </a:gridCol>
                    <a:gridCol w="2032000">
                      <a:extLst>
                        <a:ext uri="{9D8B030D-6E8A-4147-A177-3AD203B41FA5}">
                          <a16:colId xmlns:a16="http://schemas.microsoft.com/office/drawing/2014/main" val="3520021537"/>
                        </a:ext>
                      </a:extLst>
                    </a:gridCol>
                    <a:gridCol w="2032000">
                      <a:extLst>
                        <a:ext uri="{9D8B030D-6E8A-4147-A177-3AD203B41FA5}">
                          <a16:colId xmlns:a16="http://schemas.microsoft.com/office/drawing/2014/main" val="1297726229"/>
                        </a:ext>
                      </a:extLst>
                    </a:gridCol>
                  </a:tblGrid>
                  <a:tr h="370840">
                    <a:tc>
                      <a:txBody>
                        <a:bodyPr/>
                        <a:lstStyle/>
                        <a:p>
                          <a:pPr algn="ctr"/>
                          <a:r>
                            <a:rPr lang="en-GB" dirty="0"/>
                            <a:t>Potential</a:t>
                          </a:r>
                        </a:p>
                      </a:txBody>
                      <a:tcPr/>
                    </a:tc>
                    <a:tc>
                      <a:txBody>
                        <a:bodyPr/>
                        <a:lstStyle/>
                        <a:p>
                          <a:pPr algn="ctr"/>
                          <a:r>
                            <a:rPr lang="en-GB" sz="1800" dirty="0"/>
                            <a:t>Form</a:t>
                          </a:r>
                        </a:p>
                      </a:txBody>
                      <a:tcPr/>
                    </a:tc>
                    <a:tc>
                      <a:txBody>
                        <a:bodyPr/>
                        <a:lstStyle/>
                        <a:p>
                          <a:pPr algn="ctr"/>
                          <a:r>
                            <a:rPr lang="en-GB" dirty="0"/>
                            <a:t>Original</a:t>
                          </a:r>
                          <a:r>
                            <a:rPr lang="en-GB" baseline="0" dirty="0"/>
                            <a:t> idea</a:t>
                          </a:r>
                          <a:endParaRPr lang="en-GB" dirty="0"/>
                        </a:p>
                      </a:txBody>
                      <a:tcPr/>
                    </a:tc>
                    <a:tc>
                      <a:txBody>
                        <a:bodyPr/>
                        <a:lstStyle/>
                        <a:p>
                          <a:pPr algn="ctr"/>
                          <a:r>
                            <a:rPr lang="en-GB" dirty="0"/>
                            <a:t>End-to-End</a:t>
                          </a:r>
                        </a:p>
                      </a:txBody>
                      <a:tcPr/>
                    </a:tc>
                    <a:extLst>
                      <a:ext uri="{0D108BD9-81ED-4DB2-BD59-A6C34878D82A}">
                        <a16:rowId xmlns:a16="http://schemas.microsoft.com/office/drawing/2014/main" val="1032228078"/>
                      </a:ext>
                    </a:extLst>
                  </a:tr>
                  <a:tr h="757174">
                    <a:tc>
                      <a:txBody>
                        <a:bodyPr/>
                        <a:lstStyle/>
                        <a:p>
                          <a:r>
                            <a:rPr lang="en-GB" dirty="0"/>
                            <a:t>Unary</a:t>
                          </a:r>
                        </a:p>
                      </a:txBody>
                      <a:tcPr/>
                    </a:tc>
                    <a:tc>
                      <a:txBody>
                        <a:bodyPr/>
                        <a:lstStyle/>
                        <a:p>
                          <a:endParaRPr lang="en-US"/>
                        </a:p>
                      </a:txBody>
                      <a:tcPr>
                        <a:blipFill>
                          <a:blip r:embed="rId4"/>
                          <a:stretch>
                            <a:fillRect l="-100601" t="-53226" r="-201502" b="-343548"/>
                          </a:stretch>
                        </a:blipFill>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3828257219"/>
                      </a:ext>
                    </a:extLst>
                  </a:tr>
                  <a:tr h="788162">
                    <a:tc>
                      <a:txBody>
                        <a:bodyPr/>
                        <a:lstStyle/>
                        <a:p>
                          <a:r>
                            <a:rPr lang="en-GB" dirty="0"/>
                            <a:t>Pairwise</a:t>
                          </a:r>
                        </a:p>
                      </a:txBody>
                      <a:tcPr/>
                    </a:tc>
                    <a:tc>
                      <a:txBody>
                        <a:bodyPr/>
                        <a:lstStyle/>
                        <a:p>
                          <a:endParaRPr lang="en-US"/>
                        </a:p>
                      </a:txBody>
                      <a:tcPr>
                        <a:blipFill>
                          <a:blip r:embed="rId4"/>
                          <a:stretch>
                            <a:fillRect l="-100601" t="-146154" r="-201502" b="-227692"/>
                          </a:stretch>
                        </a:blipFill>
                      </a:tcPr>
                    </a:tc>
                    <a:tc>
                      <a:txBody>
                        <a:bodyPr/>
                        <a:lstStyle/>
                        <a:p>
                          <a:r>
                            <a:rPr lang="en-GB" dirty="0" err="1"/>
                            <a:t>Shotton</a:t>
                          </a:r>
                          <a:r>
                            <a:rPr lang="en-GB" dirty="0"/>
                            <a:t>, 2006</a:t>
                          </a:r>
                        </a:p>
                      </a:txBody>
                      <a:tcPr/>
                    </a:tc>
                    <a:tc>
                      <a:txBody>
                        <a:bodyPr/>
                        <a:lstStyle/>
                        <a:p>
                          <a:r>
                            <a:rPr lang="en-GB" dirty="0"/>
                            <a:t>Zheng, 2015</a:t>
                          </a:r>
                        </a:p>
                      </a:txBody>
                      <a:tcPr/>
                    </a:tc>
                    <a:extLst>
                      <a:ext uri="{0D108BD9-81ED-4DB2-BD59-A6C34878D82A}">
                        <a16:rowId xmlns:a16="http://schemas.microsoft.com/office/drawing/2014/main" val="1687645732"/>
                      </a:ext>
                    </a:extLst>
                  </a:tr>
                  <a:tr h="1031431">
                    <a:tc>
                      <a:txBody>
                        <a:bodyPr/>
                        <a:lstStyle/>
                        <a:p>
                          <a:r>
                            <a:rPr lang="en-GB" dirty="0"/>
                            <a:t>Detection</a:t>
                          </a:r>
                        </a:p>
                      </a:txBody>
                      <a:tcPr/>
                    </a:tc>
                    <a:tc>
                      <a:txBody>
                        <a:bodyPr/>
                        <a:lstStyle/>
                        <a:p>
                          <a:endParaRPr lang="en-US"/>
                        </a:p>
                      </a:txBody>
                      <a:tcPr>
                        <a:blipFill>
                          <a:blip r:embed="rId4"/>
                          <a:stretch>
                            <a:fillRect l="-100601" t="-188235" r="-201502" b="-74118"/>
                          </a:stretch>
                        </a:blipFill>
                      </a:tcPr>
                    </a:tc>
                    <a:tc>
                      <a:txBody>
                        <a:bodyPr/>
                        <a:lstStyle/>
                        <a:p>
                          <a:r>
                            <a:rPr lang="en-GB" dirty="0" err="1"/>
                            <a:t>Ladicky</a:t>
                          </a:r>
                          <a:r>
                            <a:rPr lang="en-GB" dirty="0"/>
                            <a:t>, 2010</a:t>
                          </a:r>
                        </a:p>
                      </a:txBody>
                      <a:tcPr/>
                    </a:tc>
                    <a:tc>
                      <a:txBody>
                        <a:bodyPr/>
                        <a:lstStyle/>
                        <a:p>
                          <a:r>
                            <a:rPr lang="en-GB" dirty="0"/>
                            <a:t>Arnab,</a:t>
                          </a:r>
                          <a:r>
                            <a:rPr lang="en-GB" baseline="0" dirty="0"/>
                            <a:t> 2016</a:t>
                          </a:r>
                          <a:endParaRPr lang="en-GB" dirty="0"/>
                        </a:p>
                      </a:txBody>
                      <a:tcPr/>
                    </a:tc>
                    <a:extLst>
                      <a:ext uri="{0D108BD9-81ED-4DB2-BD59-A6C34878D82A}">
                        <a16:rowId xmlns:a16="http://schemas.microsoft.com/office/drawing/2014/main" val="1829257944"/>
                      </a:ext>
                    </a:extLst>
                  </a:tr>
                  <a:tr h="757111">
                    <a:tc>
                      <a:txBody>
                        <a:bodyPr/>
                        <a:lstStyle/>
                        <a:p>
                          <a:r>
                            <a:rPr lang="en-GB" dirty="0" err="1"/>
                            <a:t>Superpixel</a:t>
                          </a:r>
                          <a:endParaRPr lang="en-GB" dirty="0"/>
                        </a:p>
                      </a:txBody>
                      <a:tcPr/>
                    </a:tc>
                    <a:tc>
                      <a:txBody>
                        <a:bodyPr/>
                        <a:lstStyle/>
                        <a:p>
                          <a:endParaRPr lang="en-US"/>
                        </a:p>
                      </a:txBody>
                      <a:tcPr>
                        <a:blipFill>
                          <a:blip r:embed="rId4"/>
                          <a:stretch>
                            <a:fillRect l="-100601" t="-395161" r="-201502" b="-1613"/>
                          </a:stretch>
                        </a:blipFill>
                      </a:tcPr>
                    </a:tc>
                    <a:tc>
                      <a:txBody>
                        <a:bodyPr/>
                        <a:lstStyle/>
                        <a:p>
                          <a:r>
                            <a:rPr lang="en-GB" dirty="0" err="1"/>
                            <a:t>Kohli</a:t>
                          </a:r>
                          <a:r>
                            <a:rPr lang="en-GB" dirty="0"/>
                            <a:t>,</a:t>
                          </a:r>
                          <a:r>
                            <a:rPr lang="en-GB" baseline="0" dirty="0"/>
                            <a:t> 2009</a:t>
                          </a:r>
                          <a:endParaRPr lang="en-GB" dirty="0"/>
                        </a:p>
                      </a:txBody>
                      <a:tcPr/>
                    </a:tc>
                    <a:tc>
                      <a:txBody>
                        <a:bodyPr/>
                        <a:lstStyle/>
                        <a:p>
                          <a:r>
                            <a:rPr lang="en-GB" dirty="0"/>
                            <a:t>Arnab, 2016</a:t>
                          </a:r>
                        </a:p>
                      </a:txBody>
                      <a:tcPr/>
                    </a:tc>
                    <a:extLst>
                      <a:ext uri="{0D108BD9-81ED-4DB2-BD59-A6C34878D82A}">
                        <a16:rowId xmlns:a16="http://schemas.microsoft.com/office/drawing/2014/main" val="4093054818"/>
                      </a:ext>
                    </a:extLst>
                  </a:tr>
                </a:tbl>
              </a:graphicData>
            </a:graphic>
          </p:graphicFrame>
        </mc:Fallback>
      </mc:AlternateContent>
    </p:spTree>
    <p:extLst>
      <p:ext uri="{BB962C8B-B14F-4D97-AF65-F5344CB8AC3E}">
        <p14:creationId xmlns:p14="http://schemas.microsoft.com/office/powerpoint/2010/main" val="402682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Energies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GB" dirty="0"/>
              <a:t> Unary</a:t>
            </a:r>
          </a:p>
          <a:p>
            <a:pPr lvl="1">
              <a:buFont typeface="Wingdings" panose="05000000000000000000" pitchFamily="2" charset="2"/>
              <a:buChar char="§"/>
            </a:pPr>
            <a:r>
              <a:rPr lang="en-GB" dirty="0"/>
              <a:t>Your final label does not agree with the initial classifier</a:t>
            </a:r>
          </a:p>
          <a:p>
            <a:pPr marL="201168" lvl="1" indent="0">
              <a:buNone/>
            </a:pPr>
            <a:r>
              <a:rPr lang="en-GB" dirty="0"/>
              <a:t> </a:t>
            </a:r>
            <a:r>
              <a:rPr lang="en-US" dirty="0"/>
              <a:t>→</a:t>
            </a:r>
            <a:r>
              <a:rPr lang="en-GB" dirty="0">
                <a:sym typeface="Wingdings" panose="05000000000000000000" pitchFamily="2" charset="2"/>
              </a:rPr>
              <a:t> you pay a penalty</a:t>
            </a:r>
            <a:endParaRPr lang="en-GB" dirty="0"/>
          </a:p>
          <a:p>
            <a:pPr lvl="1">
              <a:buFont typeface="Wingdings" panose="05000000000000000000" pitchFamily="2" charset="2"/>
              <a:buChar char="§"/>
            </a:pPr>
            <a:r>
              <a:rPr lang="en-GB" dirty="0"/>
              <a:t>In our case, the initial classifier is FCN</a:t>
            </a:r>
          </a:p>
          <a:p>
            <a:pPr>
              <a:buFont typeface="Wingdings" panose="05000000000000000000" pitchFamily="2" charset="2"/>
              <a:buChar char="§"/>
            </a:pPr>
            <a:r>
              <a:rPr lang="en-GB" sz="1600" dirty="0">
                <a:solidFill>
                  <a:schemeClr val="bg1">
                    <a:lumMod val="50000"/>
                  </a:schemeClr>
                </a:solidFill>
              </a:rPr>
              <a:t> Pairwise</a:t>
            </a:r>
          </a:p>
          <a:p>
            <a:pPr>
              <a:buFont typeface="Wingdings" panose="05000000000000000000" pitchFamily="2" charset="2"/>
              <a:buChar char="§"/>
            </a:pPr>
            <a:r>
              <a:rPr lang="en-GB" sz="1600" dirty="0">
                <a:solidFill>
                  <a:schemeClr val="bg1">
                    <a:lumMod val="50000"/>
                  </a:schemeClr>
                </a:solidFill>
              </a:rPr>
              <a:t> Detection</a:t>
            </a:r>
          </a:p>
          <a:p>
            <a:pPr>
              <a:buFont typeface="Wingdings" panose="05000000000000000000" pitchFamily="2" charset="2"/>
              <a:buChar char="§"/>
            </a:pPr>
            <a:r>
              <a:rPr lang="en-GB" sz="1600" dirty="0">
                <a:solidFill>
                  <a:schemeClr val="bg1">
                    <a:lumMod val="50000"/>
                  </a:schemeClr>
                </a:solidFill>
              </a:rPr>
              <a:t> </a:t>
            </a:r>
            <a:r>
              <a:rPr lang="en-GB" sz="1600" dirty="0" err="1">
                <a:solidFill>
                  <a:schemeClr val="bg1">
                    <a:lumMod val="50000"/>
                  </a:schemeClr>
                </a:solidFill>
              </a:rPr>
              <a:t>Superpixels</a:t>
            </a:r>
            <a:endParaRPr lang="en-GB" sz="16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E88EA90-0C7F-461C-A261-5F2AFA866A12}" type="slidenum">
              <a:rPr lang="en-ZA" smtClean="0"/>
              <a:t>8</a:t>
            </a:fld>
            <a:endParaRPr lang="en-ZA"/>
          </a:p>
        </p:txBody>
      </p:sp>
      <p:grpSp>
        <p:nvGrpSpPr>
          <p:cNvPr id="22" name="Group 21"/>
          <p:cNvGrpSpPr/>
          <p:nvPr/>
        </p:nvGrpSpPr>
        <p:grpSpPr>
          <a:xfrm>
            <a:off x="8868230" y="2190427"/>
            <a:ext cx="2344254" cy="3049230"/>
            <a:chOff x="6539647" y="3319420"/>
            <a:chExt cx="1877965" cy="2447561"/>
          </a:xfrm>
        </p:grpSpPr>
        <p:sp>
          <p:nvSpPr>
            <p:cNvPr id="23" name="Rectangle 22"/>
            <p:cNvSpPr/>
            <p:nvPr/>
          </p:nvSpPr>
          <p:spPr>
            <a:xfrm>
              <a:off x="6615895" y="3319420"/>
              <a:ext cx="1801717" cy="2447561"/>
            </a:xfrm>
            <a:prstGeom prst="rect">
              <a:avLst/>
            </a:prstGeom>
            <a:blipFill dpi="0" rotWithShape="1">
              <a:blip r:embed="rId3">
                <a:alphaModFix amt="33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681073" y="437749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189107" y="437749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8108323" y="437749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628247" y="4377495"/>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p:cNvSpPr txBox="1"/>
                <p:nvPr/>
              </p:nvSpPr>
              <p:spPr>
                <a:xfrm>
                  <a:off x="6539647" y="3692015"/>
                  <a:ext cx="987740" cy="3539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𝑖</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𝑙</m:t>
                            </m:r>
                          </m:e>
                          <m:sub>
                            <m:r>
                              <a:rPr lang="en-US" b="0" i="1" smtClean="0">
                                <a:latin typeface="Cambria Math"/>
                              </a:rPr>
                              <m:t>1</m:t>
                            </m:r>
                          </m:sub>
                        </m:sSub>
                      </m:oMath>
                    </m:oMathPara>
                  </a14:m>
                  <a:endParaRPr lang="en-US" dirty="0"/>
                </a:p>
              </p:txBody>
            </p:sp>
          </mc:Choice>
          <mc:Fallback xmlns="">
            <p:sp>
              <p:nvSpPr>
                <p:cNvPr id="79" name="TextBox 78"/>
                <p:cNvSpPr txBox="1">
                  <a:spLocks noRot="1" noChangeAspect="1" noMove="1" noResize="1" noEditPoints="1" noAdjustHandles="1" noChangeArrowheads="1" noChangeShapeType="1" noTextEdit="1"/>
                </p:cNvSpPr>
                <p:nvPr/>
              </p:nvSpPr>
              <p:spPr>
                <a:xfrm>
                  <a:off x="6539647" y="3692015"/>
                  <a:ext cx="987740" cy="353943"/>
                </a:xfrm>
                <a:prstGeom prst="rect">
                  <a:avLst/>
                </a:prstGeom>
                <a:blipFill rotWithShape="1">
                  <a:blip r:embed="rId5"/>
                  <a:stretch>
                    <a:fillRect/>
                  </a:stretch>
                </a:blipFill>
              </p:spPr>
              <p:txBody>
                <a:bodyPr/>
                <a:lstStyle/>
                <a:p>
                  <a:r>
                    <a:rPr lang="en-US">
                      <a:noFill/>
                    </a:rPr>
                    <a:t> </a:t>
                  </a:r>
                </a:p>
              </p:txBody>
            </p:sp>
          </mc:Fallback>
        </mc:AlternateContent>
        <p:sp>
          <p:nvSpPr>
            <p:cNvPr id="29" name="Oval 28"/>
            <p:cNvSpPr/>
            <p:nvPr/>
          </p:nvSpPr>
          <p:spPr>
            <a:xfrm>
              <a:off x="6681068" y="535467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7189102" y="535467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108318" y="5354676"/>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628242" y="5354675"/>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690033" y="3445131"/>
              <a:ext cx="246530" cy="259975"/>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7198067" y="344513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8117283" y="3445131"/>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637207" y="3445130"/>
              <a:ext cx="246530" cy="259975"/>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8040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Energies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Wingdings" panose="05000000000000000000" pitchFamily="2" charset="2"/>
                  <a:buChar char="§"/>
                </a:pPr>
                <a:r>
                  <a:rPr lang="en-GB" dirty="0"/>
                  <a:t> </a:t>
                </a:r>
                <a:r>
                  <a:rPr lang="en-GB" sz="1600" dirty="0">
                    <a:solidFill>
                      <a:schemeClr val="bg1">
                        <a:lumMod val="50000"/>
                      </a:schemeClr>
                    </a:solidFill>
                  </a:rPr>
                  <a:t>Unary</a:t>
                </a:r>
                <a:endParaRPr lang="en-GB" dirty="0">
                  <a:solidFill>
                    <a:schemeClr val="bg1">
                      <a:lumMod val="50000"/>
                    </a:schemeClr>
                  </a:solidFill>
                </a:endParaRPr>
              </a:p>
              <a:p>
                <a:pPr>
                  <a:buFont typeface="Wingdings" panose="05000000000000000000" pitchFamily="2" charset="2"/>
                  <a:buChar char="§"/>
                </a:pPr>
                <a:r>
                  <a:rPr lang="en-GB" dirty="0">
                    <a:solidFill>
                      <a:schemeClr val="bg1">
                        <a:lumMod val="50000"/>
                      </a:schemeClr>
                    </a:solidFill>
                  </a:rPr>
                  <a:t> </a:t>
                </a:r>
                <a:r>
                  <a:rPr lang="en-GB" dirty="0">
                    <a:solidFill>
                      <a:schemeClr val="tx1"/>
                    </a:solidFill>
                  </a:rPr>
                  <a:t>Pairwise</a:t>
                </a:r>
              </a:p>
              <a:p>
                <a:pPr lvl="1">
                  <a:buFont typeface="Wingdings" panose="05000000000000000000" pitchFamily="2" charset="2"/>
                  <a:buChar char="§"/>
                </a:pPr>
                <a:r>
                  <a:rPr lang="en-GB" dirty="0">
                    <a:solidFill>
                      <a:schemeClr val="tx1"/>
                    </a:solidFill>
                  </a:rPr>
                  <a:t>You assign different labels to two very similar pixels</a:t>
                </a:r>
              </a:p>
              <a:p>
                <a:pPr marL="292608" lvl="1">
                  <a:buNone/>
                </a:pPr>
                <a:r>
                  <a:rPr lang="en-GB" dirty="0">
                    <a:solidFill>
                      <a:schemeClr val="tx1"/>
                    </a:solidFill>
                    <a:sym typeface="Wingdings" panose="05000000000000000000" pitchFamily="2" charset="2"/>
                  </a:rPr>
                  <a:t> </a:t>
                </a:r>
                <a:r>
                  <a:rPr lang="en-US" dirty="0">
                    <a:solidFill>
                      <a:schemeClr val="tx1"/>
                    </a:solidFill>
                  </a:rPr>
                  <a:t>→ you pay a penalty</a:t>
                </a:r>
                <a:endParaRPr lang="en-GB" dirty="0">
                  <a:solidFill>
                    <a:schemeClr val="tx1"/>
                  </a:solidFill>
                </a:endParaRPr>
              </a:p>
              <a:p>
                <a:pPr lvl="1">
                  <a:buFont typeface="Wingdings" panose="05000000000000000000" pitchFamily="2" charset="2"/>
                  <a:buChar char="§"/>
                </a:pPr>
                <a:r>
                  <a:rPr lang="en-GB" dirty="0">
                    <a:solidFill>
                      <a:schemeClr val="tx1"/>
                    </a:solidFill>
                  </a:rPr>
                  <a:t>How do you measure similarity?</a:t>
                </a:r>
              </a:p>
              <a:p>
                <a:pPr lvl="1">
                  <a:buFont typeface="Wingdings" panose="05000000000000000000" pitchFamily="2" charset="2"/>
                  <a:buChar char="§"/>
                </a:pPr>
                <a:r>
                  <a:rPr lang="en-GB" dirty="0" err="1">
                    <a:solidFill>
                      <a:schemeClr val="tx1"/>
                    </a:solidFill>
                  </a:rPr>
                  <a:t>DenseCRF</a:t>
                </a:r>
                <a:r>
                  <a:rPr lang="en-GB" dirty="0">
                    <a:solidFill>
                      <a:schemeClr val="tx1"/>
                    </a:solidFill>
                  </a:rPr>
                  <a:t> [1]</a:t>
                </a:r>
              </a:p>
              <a:p>
                <a:pPr lvl="1">
                  <a:buFont typeface="Wingdings" panose="05000000000000000000" pitchFamily="2" charset="2"/>
                  <a:buChar char="§"/>
                </a:pPr>
                <a:r>
                  <a:rPr lang="en-GB" dirty="0">
                    <a:solidFill>
                      <a:schemeClr val="tx1"/>
                    </a:solidFill>
                  </a:rPr>
                  <a:t> </a:t>
                </a:r>
                <a14:m>
                  <m:oMath xmlns:m="http://schemas.openxmlformats.org/officeDocument/2006/math">
                    <m:sSubSup>
                      <m:sSubSupPr>
                        <m:ctrlPr>
                          <a:rPr lang="en-ZA" i="1">
                            <a:latin typeface="Cambria Math" panose="02040503050406030204" pitchFamily="18" charset="0"/>
                          </a:rPr>
                        </m:ctrlPr>
                      </m:sSubSupPr>
                      <m:e>
                        <m:r>
                          <a:rPr lang="en-ZA" i="1">
                            <a:latin typeface="Cambria Math" panose="02040503050406030204" pitchFamily="18" charset="0"/>
                          </a:rPr>
                          <m:t>𝛹</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up>
                        <m:r>
                          <a:rPr lang="en-GB" b="0" i="1" smtClean="0">
                            <a:latin typeface="Cambria Math" panose="02040503050406030204" pitchFamily="18" charset="0"/>
                          </a:rPr>
                          <m:t>𝑃</m:t>
                        </m:r>
                      </m:sup>
                    </m:sSubSup>
                    <m:d>
                      <m:dPr>
                        <m:ctrlPr>
                          <a:rPr lang="en-ZA" i="1">
                            <a:latin typeface="Cambria Math" panose="02040503050406030204" pitchFamily="18" charset="0"/>
                          </a:rPr>
                        </m:ctrlPr>
                      </m:dPr>
                      <m:e>
                        <m:sSub>
                          <m:sSubPr>
                            <m:ctrlPr>
                              <a:rPr lang="en-ZA" i="1">
                                <a:latin typeface="Cambria Math" panose="02040503050406030204" pitchFamily="18" charset="0"/>
                              </a:rPr>
                            </m:ctrlPr>
                          </m:sSubPr>
                          <m:e>
                            <m:r>
                              <a:rPr lang="en-GB" b="0" i="1" smtClean="0">
                                <a:latin typeface="Cambria Math" panose="02040503050406030204" pitchFamily="18" charset="0"/>
                              </a:rPr>
                              <m:t>𝑥</m:t>
                            </m:r>
                          </m:e>
                          <m:sub>
                            <m:r>
                              <a:rPr lang="en-ZA" i="1">
                                <a:latin typeface="Cambria Math" panose="02040503050406030204" pitchFamily="18" charset="0"/>
                              </a:rPr>
                              <m:t>𝑖</m:t>
                            </m:r>
                          </m:sub>
                        </m:sSub>
                        <m:r>
                          <a:rPr lang="en-ZA">
                            <a:latin typeface="Cambria Math" panose="02040503050406030204" pitchFamily="18" charset="0"/>
                          </a:rPr>
                          <m:t> </m:t>
                        </m:r>
                        <m:r>
                          <a:rPr lang="en-ZA" i="1">
                            <a:latin typeface="Cambria Math" panose="02040503050406030204" pitchFamily="18" charset="0"/>
                          </a:rPr>
                          <m:t>, </m:t>
                        </m:r>
                        <m:sSub>
                          <m:sSubPr>
                            <m:ctrlPr>
                              <a:rPr lang="en-ZA" i="1">
                                <a:latin typeface="Cambria Math" panose="02040503050406030204" pitchFamily="18" charset="0"/>
                              </a:rPr>
                            </m:ctrlPr>
                          </m:sSubPr>
                          <m:e>
                            <m:r>
                              <a:rPr lang="en-GB" b="0" i="1" smtClean="0">
                                <a:latin typeface="Cambria Math" panose="02040503050406030204" pitchFamily="18" charset="0"/>
                              </a:rPr>
                              <m:t>𝑥</m:t>
                            </m:r>
                          </m:e>
                          <m:sub>
                            <m:r>
                              <a:rPr lang="en-ZA" i="1">
                                <a:latin typeface="Cambria Math" panose="02040503050406030204" pitchFamily="18" charset="0"/>
                              </a:rPr>
                              <m:t>𝑗</m:t>
                            </m:r>
                          </m:sub>
                        </m:sSub>
                      </m:e>
                    </m:d>
                    <m:r>
                      <a:rPr lang="en-ZA" i="1">
                        <a:latin typeface="Cambria Math" panose="02040503050406030204" pitchFamily="18" charset="0"/>
                      </a:rPr>
                      <m:t>=</m:t>
                    </m:r>
                    <m:sSub>
                      <m:sSubPr>
                        <m:ctrlPr>
                          <a:rPr lang="en-ZA" i="1">
                            <a:latin typeface="Cambria Math" panose="02040503050406030204" pitchFamily="18" charset="0"/>
                          </a:rPr>
                        </m:ctrlPr>
                      </m:sSubPr>
                      <m:e>
                        <m:r>
                          <a:rPr lang="en-ZA" i="1">
                            <a:latin typeface="Cambria Math" panose="02040503050406030204" pitchFamily="18" charset="0"/>
                          </a:rPr>
                          <m:t>𝑤</m:t>
                        </m:r>
                      </m:e>
                      <m:sub>
                        <m:r>
                          <a:rPr lang="en-ZA" i="1">
                            <a:latin typeface="Cambria Math" panose="02040503050406030204" pitchFamily="18" charset="0"/>
                          </a:rPr>
                          <m:t>1</m:t>
                        </m:r>
                      </m:sub>
                    </m:sSub>
                    <m:r>
                      <m:rPr>
                        <m:sty m:val="p"/>
                      </m:rPr>
                      <a:rPr lang="en-ZA">
                        <a:latin typeface="Cambria Math" panose="02040503050406030204" pitchFamily="18" charset="0"/>
                      </a:rPr>
                      <m:t>exp</m:t>
                    </m:r>
                    <m:d>
                      <m:dPr>
                        <m:ctrlPr>
                          <a:rPr lang="en-ZA" i="1">
                            <a:latin typeface="Cambria Math" panose="02040503050406030204" pitchFamily="18" charset="0"/>
                          </a:rPr>
                        </m:ctrlPr>
                      </m:dPr>
                      <m:e>
                        <m:r>
                          <a:rPr lang="en-ZA" i="1">
                            <a:latin typeface="Cambria Math" panose="02040503050406030204" pitchFamily="18" charset="0"/>
                          </a:rPr>
                          <m:t>−</m:t>
                        </m:r>
                        <m:f>
                          <m:fPr>
                            <m:ctrlPr>
                              <a:rPr lang="en-ZA" i="1">
                                <a:latin typeface="Cambria Math" panose="02040503050406030204" pitchFamily="18" charset="0"/>
                              </a:rPr>
                            </m:ctrlPr>
                          </m:fPr>
                          <m:num>
                            <m:r>
                              <m:rPr>
                                <m:lit/>
                              </m:rPr>
                              <a:rPr lang="en-ZA" i="1">
                                <a:latin typeface="Cambria Math" panose="02040503050406030204" pitchFamily="18" charset="0"/>
                              </a:rPr>
                              <m:t>|</m:t>
                            </m:r>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𝑝</m:t>
                                </m:r>
                              </m:e>
                              <m:sub>
                                <m:r>
                                  <a:rPr lang="en-ZA" i="1">
                                    <a:latin typeface="Cambria Math" panose="02040503050406030204" pitchFamily="18" charset="0"/>
                                  </a:rPr>
                                  <m:t>𝑖</m:t>
                                </m:r>
                              </m:sub>
                            </m:sSub>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𝑝</m:t>
                                </m:r>
                              </m:e>
                              <m:sub>
                                <m:r>
                                  <a:rPr lang="en-ZA" i="1">
                                    <a:latin typeface="Cambria Math" panose="02040503050406030204" pitchFamily="18" charset="0"/>
                                  </a:rPr>
                                  <m:t>𝑗</m:t>
                                </m:r>
                              </m:sub>
                            </m:sSub>
                            <m:sSup>
                              <m:sSupPr>
                                <m:ctrlPr>
                                  <a:rPr lang="en-ZA" i="1">
                                    <a:latin typeface="Cambria Math" panose="02040503050406030204" pitchFamily="18" charset="0"/>
                                  </a:rPr>
                                </m:ctrlPr>
                              </m:sSupPr>
                              <m:e>
                                <m:r>
                                  <m:rPr>
                                    <m:lit/>
                                  </m:rPr>
                                  <a:rPr lang="en-ZA" i="1">
                                    <a:latin typeface="Cambria Math" panose="02040503050406030204" pitchFamily="18" charset="0"/>
                                  </a:rPr>
                                  <m:t>|</m:t>
                                </m:r>
                              </m:e>
                              <m:sup>
                                <m:r>
                                  <a:rPr lang="en-ZA" i="1">
                                    <a:latin typeface="Cambria Math" panose="02040503050406030204" pitchFamily="18" charset="0"/>
                                  </a:rPr>
                                  <m:t>2</m:t>
                                </m:r>
                              </m:sup>
                            </m:sSup>
                          </m:num>
                          <m:den>
                            <m:r>
                              <a:rPr lang="en-ZA" i="1">
                                <a:latin typeface="Cambria Math" panose="02040503050406030204" pitchFamily="18" charset="0"/>
                              </a:rPr>
                              <m:t>2</m:t>
                            </m:r>
                            <m:sSubSup>
                              <m:sSubSupPr>
                                <m:ctrlPr>
                                  <a:rPr lang="en-ZA" i="1">
                                    <a:latin typeface="Cambria Math" panose="02040503050406030204" pitchFamily="18" charset="0"/>
                                  </a:rPr>
                                </m:ctrlPr>
                              </m:sSubSupPr>
                              <m:e>
                                <m:r>
                                  <a:rPr lang="en-ZA" i="1">
                                    <a:latin typeface="Cambria Math" panose="02040503050406030204" pitchFamily="18" charset="0"/>
                                  </a:rPr>
                                  <m:t>𝜎</m:t>
                                </m:r>
                              </m:e>
                              <m:sub>
                                <m:r>
                                  <a:rPr lang="en-ZA" i="1">
                                    <a:latin typeface="Cambria Math" panose="02040503050406030204" pitchFamily="18" charset="0"/>
                                  </a:rPr>
                                  <m:t>𝛼</m:t>
                                </m:r>
                              </m:sub>
                              <m:sup>
                                <m:r>
                                  <a:rPr lang="en-ZA" i="1">
                                    <a:latin typeface="Cambria Math" panose="02040503050406030204" pitchFamily="18" charset="0"/>
                                  </a:rPr>
                                  <m:t>2</m:t>
                                </m:r>
                              </m:sup>
                            </m:sSubSup>
                          </m:den>
                        </m:f>
                        <m:r>
                          <a:rPr lang="en-ZA" i="1">
                            <a:latin typeface="Cambria Math" panose="02040503050406030204" pitchFamily="18" charset="0"/>
                          </a:rPr>
                          <m:t>−</m:t>
                        </m:r>
                        <m:f>
                          <m:fPr>
                            <m:ctrlPr>
                              <a:rPr lang="en-ZA" i="1">
                                <a:latin typeface="Cambria Math" panose="02040503050406030204" pitchFamily="18" charset="0"/>
                              </a:rPr>
                            </m:ctrlPr>
                          </m:fPr>
                          <m:num>
                            <m:r>
                              <m:rPr>
                                <m:lit/>
                              </m:rPr>
                              <a:rPr lang="en-ZA" i="1">
                                <a:latin typeface="Cambria Math" panose="02040503050406030204" pitchFamily="18" charset="0"/>
                              </a:rPr>
                              <m:t>|</m:t>
                            </m:r>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𝐼</m:t>
                                </m:r>
                              </m:e>
                              <m:sub>
                                <m:r>
                                  <a:rPr lang="en-ZA" i="1">
                                    <a:latin typeface="Cambria Math" panose="02040503050406030204" pitchFamily="18" charset="0"/>
                                  </a:rPr>
                                  <m:t>𝑖</m:t>
                                </m:r>
                              </m:sub>
                            </m:sSub>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𝐼</m:t>
                                </m:r>
                              </m:e>
                              <m:sub>
                                <m:r>
                                  <a:rPr lang="en-ZA" i="1">
                                    <a:latin typeface="Cambria Math" panose="02040503050406030204" pitchFamily="18" charset="0"/>
                                  </a:rPr>
                                  <m:t>𝑗</m:t>
                                </m:r>
                              </m:sub>
                            </m:sSub>
                            <m:sSup>
                              <m:sSupPr>
                                <m:ctrlPr>
                                  <a:rPr lang="en-ZA" i="1">
                                    <a:latin typeface="Cambria Math" panose="02040503050406030204" pitchFamily="18" charset="0"/>
                                  </a:rPr>
                                </m:ctrlPr>
                              </m:sSupPr>
                              <m:e>
                                <m:r>
                                  <m:rPr>
                                    <m:lit/>
                                  </m:rPr>
                                  <a:rPr lang="en-ZA" i="1">
                                    <a:latin typeface="Cambria Math" panose="02040503050406030204" pitchFamily="18" charset="0"/>
                                  </a:rPr>
                                  <m:t>|</m:t>
                                </m:r>
                              </m:e>
                              <m:sup>
                                <m:r>
                                  <a:rPr lang="en-ZA" i="1">
                                    <a:latin typeface="Cambria Math" panose="02040503050406030204" pitchFamily="18" charset="0"/>
                                  </a:rPr>
                                  <m:t>2</m:t>
                                </m:r>
                              </m:sup>
                            </m:sSup>
                          </m:num>
                          <m:den>
                            <m:r>
                              <a:rPr lang="en-ZA" i="1">
                                <a:latin typeface="Cambria Math" panose="02040503050406030204" pitchFamily="18" charset="0"/>
                              </a:rPr>
                              <m:t>2</m:t>
                            </m:r>
                            <m:sSubSup>
                              <m:sSubSupPr>
                                <m:ctrlPr>
                                  <a:rPr lang="en-ZA" i="1">
                                    <a:latin typeface="Cambria Math" panose="02040503050406030204" pitchFamily="18" charset="0"/>
                                  </a:rPr>
                                </m:ctrlPr>
                              </m:sSubSupPr>
                              <m:e>
                                <m:r>
                                  <a:rPr lang="en-ZA" i="1">
                                    <a:latin typeface="Cambria Math" panose="02040503050406030204" pitchFamily="18" charset="0"/>
                                  </a:rPr>
                                  <m:t>𝜎</m:t>
                                </m:r>
                              </m:e>
                              <m:sub>
                                <m:r>
                                  <a:rPr lang="en-ZA" i="1">
                                    <a:latin typeface="Cambria Math" panose="02040503050406030204" pitchFamily="18" charset="0"/>
                                  </a:rPr>
                                  <m:t>𝛽</m:t>
                                </m:r>
                              </m:sub>
                              <m:sup>
                                <m:r>
                                  <a:rPr lang="en-ZA" i="1">
                                    <a:latin typeface="Cambria Math" panose="02040503050406030204" pitchFamily="18" charset="0"/>
                                  </a:rPr>
                                  <m:t>2</m:t>
                                </m:r>
                              </m:sup>
                            </m:sSubSup>
                          </m:den>
                        </m:f>
                        <m:r>
                          <a:rPr lang="en-ZA" i="1">
                            <a:latin typeface="Cambria Math" panose="02040503050406030204" pitchFamily="18" charset="0"/>
                          </a:rPr>
                          <m:t> </m:t>
                        </m:r>
                      </m:e>
                    </m:d>
                    <m:r>
                      <a:rPr lang="en-ZA" i="1">
                        <a:latin typeface="Cambria Math" panose="02040503050406030204" pitchFamily="18" charset="0"/>
                      </a:rPr>
                      <m:t>+</m:t>
                    </m:r>
                    <m:sSub>
                      <m:sSubPr>
                        <m:ctrlPr>
                          <a:rPr lang="en-ZA" i="1">
                            <a:latin typeface="Cambria Math" panose="02040503050406030204" pitchFamily="18" charset="0"/>
                          </a:rPr>
                        </m:ctrlPr>
                      </m:sSubPr>
                      <m:e>
                        <m:r>
                          <a:rPr lang="en-ZA" i="1">
                            <a:latin typeface="Cambria Math" panose="02040503050406030204" pitchFamily="18" charset="0"/>
                          </a:rPr>
                          <m:t>𝑤</m:t>
                        </m:r>
                      </m:e>
                      <m:sub>
                        <m:r>
                          <a:rPr lang="en-ZA" i="1">
                            <a:latin typeface="Cambria Math" panose="02040503050406030204" pitchFamily="18" charset="0"/>
                          </a:rPr>
                          <m:t>2</m:t>
                        </m:r>
                      </m:sub>
                    </m:sSub>
                    <m:r>
                      <m:rPr>
                        <m:sty m:val="p"/>
                      </m:rPr>
                      <a:rPr lang="en-ZA">
                        <a:latin typeface="Cambria Math" panose="02040503050406030204" pitchFamily="18" charset="0"/>
                      </a:rPr>
                      <m:t>exp</m:t>
                    </m:r>
                    <m:d>
                      <m:dPr>
                        <m:ctrlPr>
                          <a:rPr lang="en-ZA" i="1">
                            <a:latin typeface="Cambria Math" panose="02040503050406030204" pitchFamily="18" charset="0"/>
                          </a:rPr>
                        </m:ctrlPr>
                      </m:dPr>
                      <m:e>
                        <m:r>
                          <a:rPr lang="en-ZA" i="1">
                            <a:latin typeface="Cambria Math" panose="02040503050406030204" pitchFamily="18" charset="0"/>
                          </a:rPr>
                          <m:t>−</m:t>
                        </m:r>
                        <m:f>
                          <m:fPr>
                            <m:ctrlPr>
                              <a:rPr lang="en-ZA" i="1">
                                <a:latin typeface="Cambria Math" panose="02040503050406030204" pitchFamily="18" charset="0"/>
                              </a:rPr>
                            </m:ctrlPr>
                          </m:fPr>
                          <m:num>
                            <m:r>
                              <m:rPr>
                                <m:lit/>
                              </m:rPr>
                              <a:rPr lang="en-ZA" i="1">
                                <a:latin typeface="Cambria Math" panose="02040503050406030204" pitchFamily="18" charset="0"/>
                              </a:rPr>
                              <m:t>|</m:t>
                            </m:r>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𝑝</m:t>
                                </m:r>
                              </m:e>
                              <m:sub>
                                <m:r>
                                  <a:rPr lang="en-ZA" i="1">
                                    <a:latin typeface="Cambria Math" panose="02040503050406030204" pitchFamily="18" charset="0"/>
                                  </a:rPr>
                                  <m:t>𝑖</m:t>
                                </m:r>
                              </m:sub>
                            </m:sSub>
                            <m:r>
                              <a:rPr lang="en-ZA" i="1">
                                <a:latin typeface="Cambria Math" panose="02040503050406030204" pitchFamily="18" charset="0"/>
                              </a:rPr>
                              <m:t> −</m:t>
                            </m:r>
                            <m:sSub>
                              <m:sSubPr>
                                <m:ctrlPr>
                                  <a:rPr lang="en-ZA" i="1">
                                    <a:latin typeface="Cambria Math" panose="02040503050406030204" pitchFamily="18" charset="0"/>
                                  </a:rPr>
                                </m:ctrlPr>
                              </m:sSubPr>
                              <m:e>
                                <m:r>
                                  <a:rPr lang="en-ZA" i="1">
                                    <a:latin typeface="Cambria Math" panose="02040503050406030204" pitchFamily="18" charset="0"/>
                                  </a:rPr>
                                  <m:t>𝑝</m:t>
                                </m:r>
                              </m:e>
                              <m:sub>
                                <m:r>
                                  <a:rPr lang="en-ZA" i="1">
                                    <a:latin typeface="Cambria Math" panose="02040503050406030204" pitchFamily="18" charset="0"/>
                                  </a:rPr>
                                  <m:t>𝑗</m:t>
                                </m:r>
                              </m:sub>
                            </m:sSub>
                            <m:sSup>
                              <m:sSupPr>
                                <m:ctrlPr>
                                  <a:rPr lang="en-ZA" i="1">
                                    <a:latin typeface="Cambria Math" panose="02040503050406030204" pitchFamily="18" charset="0"/>
                                  </a:rPr>
                                </m:ctrlPr>
                              </m:sSupPr>
                              <m:e>
                                <m:r>
                                  <m:rPr>
                                    <m:lit/>
                                  </m:rPr>
                                  <a:rPr lang="en-ZA" i="1">
                                    <a:latin typeface="Cambria Math" panose="02040503050406030204" pitchFamily="18" charset="0"/>
                                  </a:rPr>
                                  <m:t>|</m:t>
                                </m:r>
                              </m:e>
                              <m:sup>
                                <m:r>
                                  <a:rPr lang="en-ZA" i="1">
                                    <a:latin typeface="Cambria Math" panose="02040503050406030204" pitchFamily="18" charset="0"/>
                                  </a:rPr>
                                  <m:t>2</m:t>
                                </m:r>
                              </m:sup>
                            </m:sSup>
                          </m:num>
                          <m:den>
                            <m:r>
                              <a:rPr lang="en-ZA" i="1">
                                <a:latin typeface="Cambria Math" panose="02040503050406030204" pitchFamily="18" charset="0"/>
                              </a:rPr>
                              <m:t>2</m:t>
                            </m:r>
                            <m:sSubSup>
                              <m:sSubSupPr>
                                <m:ctrlPr>
                                  <a:rPr lang="en-ZA" i="1">
                                    <a:latin typeface="Cambria Math" panose="02040503050406030204" pitchFamily="18" charset="0"/>
                                  </a:rPr>
                                </m:ctrlPr>
                              </m:sSubSupPr>
                              <m:e>
                                <m:r>
                                  <a:rPr lang="en-ZA" i="1">
                                    <a:latin typeface="Cambria Math" panose="02040503050406030204" pitchFamily="18" charset="0"/>
                                  </a:rPr>
                                  <m:t>𝜎</m:t>
                                </m:r>
                              </m:e>
                              <m:sub>
                                <m:r>
                                  <a:rPr lang="en-ZA" i="1">
                                    <a:latin typeface="Cambria Math" panose="02040503050406030204" pitchFamily="18" charset="0"/>
                                  </a:rPr>
                                  <m:t>𝛾</m:t>
                                </m:r>
                              </m:sub>
                              <m:sup>
                                <m:r>
                                  <a:rPr lang="en-ZA" i="1">
                                    <a:latin typeface="Cambria Math" panose="02040503050406030204" pitchFamily="18" charset="0"/>
                                  </a:rPr>
                                  <m:t>2</m:t>
                                </m:r>
                              </m:sup>
                            </m:sSubSup>
                          </m:den>
                        </m:f>
                        <m:r>
                          <a:rPr lang="en-ZA" i="1">
                            <a:latin typeface="Cambria Math" panose="02040503050406030204" pitchFamily="18" charset="0"/>
                          </a:rPr>
                          <m:t> </m:t>
                        </m:r>
                      </m:e>
                    </m:d>
                  </m:oMath>
                </a14:m>
                <a:endParaRPr lang="en-GB" dirty="0">
                  <a:solidFill>
                    <a:schemeClr val="tx1"/>
                  </a:solidFill>
                </a:endParaRPr>
              </a:p>
              <a:p>
                <a:pPr>
                  <a:buFont typeface="Wingdings" panose="05000000000000000000" pitchFamily="2" charset="2"/>
                  <a:buChar char="§"/>
                </a:pPr>
                <a:r>
                  <a:rPr lang="en-GB" dirty="0">
                    <a:solidFill>
                      <a:schemeClr val="bg1">
                        <a:lumMod val="50000"/>
                      </a:schemeClr>
                    </a:solidFill>
                  </a:rPr>
                  <a:t> </a:t>
                </a:r>
                <a:r>
                  <a:rPr lang="en-GB" sz="1600" dirty="0">
                    <a:solidFill>
                      <a:schemeClr val="bg1">
                        <a:lumMod val="50000"/>
                      </a:schemeClr>
                    </a:solidFill>
                  </a:rPr>
                  <a:t>Detection</a:t>
                </a:r>
              </a:p>
              <a:p>
                <a:pPr>
                  <a:buFont typeface="Wingdings" panose="05000000000000000000" pitchFamily="2" charset="2"/>
                  <a:buChar char="§"/>
                </a:pPr>
                <a:r>
                  <a:rPr lang="en-GB" sz="1600" dirty="0">
                    <a:solidFill>
                      <a:schemeClr val="bg1">
                        <a:lumMod val="50000"/>
                      </a:schemeClr>
                    </a:solidFill>
                  </a:rPr>
                  <a:t> </a:t>
                </a:r>
                <a:r>
                  <a:rPr lang="en-GB" sz="1600" dirty="0" err="1">
                    <a:solidFill>
                      <a:schemeClr val="bg1">
                        <a:lumMod val="50000"/>
                      </a:schemeClr>
                    </a:solidFill>
                  </a:rPr>
                  <a:t>Superpixels</a:t>
                </a:r>
                <a:endParaRPr lang="en-GB" sz="1600" dirty="0">
                  <a:solidFill>
                    <a:schemeClr val="bg1">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455" t="-1364"/>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AE88EA90-0C7F-461C-A261-5F2AFA866A12}" type="slidenum">
              <a:rPr lang="en-ZA" smtClean="0"/>
              <a:t>9</a:t>
            </a:fld>
            <a:endParaRPr lang="en-ZA"/>
          </a:p>
        </p:txBody>
      </p:sp>
      <p:sp>
        <p:nvSpPr>
          <p:cNvPr id="38" name="Rectangle 37"/>
          <p:cNvSpPr/>
          <p:nvPr/>
        </p:nvSpPr>
        <p:spPr>
          <a:xfrm>
            <a:off x="8795656" y="2103341"/>
            <a:ext cx="2360023" cy="3073015"/>
          </a:xfrm>
          <a:prstGeom prst="rect">
            <a:avLst/>
          </a:prstGeom>
          <a:blipFill dpi="0" rotWithShape="1">
            <a:blip r:embed="rId4">
              <a:alphaModFix amt="33000"/>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Oval 38"/>
          <p:cNvSpPr/>
          <p:nvPr/>
        </p:nvSpPr>
        <p:spPr>
          <a:xfrm>
            <a:off x="8881031" y="3431800"/>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9546492" y="3431800"/>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0750549" y="3431800"/>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0121710" y="3431798"/>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TextBox 42"/>
              <p:cNvSpPr txBox="1"/>
              <p:nvPr/>
            </p:nvSpPr>
            <p:spPr>
              <a:xfrm>
                <a:off x="9277996" y="2427747"/>
                <a:ext cx="429182" cy="4443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𝑖</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9277996" y="2427747"/>
                <a:ext cx="429182" cy="444390"/>
              </a:xfrm>
              <a:prstGeom prst="rect">
                <a:avLst/>
              </a:prstGeom>
              <a:blipFill>
                <a:blip r:embed="rId5"/>
                <a:stretch>
                  <a:fillRect/>
                </a:stretch>
              </a:blipFill>
            </p:spPr>
            <p:txBody>
              <a:bodyPr/>
              <a:lstStyle/>
              <a:p>
                <a:r>
                  <a:rPr lang="en-GB">
                    <a:noFill/>
                  </a:rPr>
                  <a:t> </a:t>
                </a:r>
              </a:p>
            </p:txBody>
          </p:sp>
        </mc:Fallback>
      </mc:AlternateContent>
      <p:sp>
        <p:nvSpPr>
          <p:cNvPr id="44" name="Oval 43"/>
          <p:cNvSpPr/>
          <p:nvPr/>
        </p:nvSpPr>
        <p:spPr>
          <a:xfrm>
            <a:off x="8881024" y="4658690"/>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9546485" y="4658690"/>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0750542" y="4658690"/>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10121703" y="4658689"/>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8892767" y="2261176"/>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9558228" y="2261176"/>
            <a:ext cx="322923" cy="326409"/>
          </a:xfrm>
          <a:prstGeom prst="ellipse">
            <a:avLst/>
          </a:prstGeom>
          <a:solidFill>
            <a:schemeClr val="tx2">
              <a:lumMod val="60000"/>
              <a:lumOff val="40000"/>
            </a:schemeClr>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0762286" y="2261176"/>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0133446" y="2261175"/>
            <a:ext cx="322923" cy="32640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p:cNvSpPr txBox="1"/>
              <p:nvPr/>
            </p:nvSpPr>
            <p:spPr>
              <a:xfrm>
                <a:off x="10679800" y="4940958"/>
                <a:ext cx="628838" cy="470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𝑗</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10679800" y="4940958"/>
                <a:ext cx="628838" cy="470796"/>
              </a:xfrm>
              <a:prstGeom prst="rect">
                <a:avLst/>
              </a:prstGeom>
              <a:blipFill>
                <a:blip r:embed="rId6"/>
                <a:stretch>
                  <a:fillRect/>
                </a:stretch>
              </a:blipFill>
            </p:spPr>
            <p:txBody>
              <a:bodyPr/>
              <a:lstStyle/>
              <a:p>
                <a:r>
                  <a:rPr lang="en-GB">
                    <a:noFill/>
                  </a:rPr>
                  <a:t> </a:t>
                </a:r>
              </a:p>
            </p:txBody>
          </p:sp>
        </mc:Fallback>
      </mc:AlternateContent>
      <p:cxnSp>
        <p:nvCxnSpPr>
          <p:cNvPr id="53" name="Straight Connector 52"/>
          <p:cNvCxnSpPr>
            <a:stCxn id="49" idx="4"/>
            <a:endCxn id="46" idx="1"/>
          </p:cNvCxnSpPr>
          <p:nvPr/>
        </p:nvCxnSpPr>
        <p:spPr>
          <a:xfrm>
            <a:off x="9719690" y="2587585"/>
            <a:ext cx="1078143" cy="2118906"/>
          </a:xfrm>
          <a:prstGeom prst="line">
            <a:avLst/>
          </a:prstGeom>
          <a:ln w="57150"/>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 y="6445894"/>
            <a:ext cx="11016343" cy="338554"/>
          </a:xfrm>
          <a:prstGeom prst="rect">
            <a:avLst/>
          </a:prstGeom>
          <a:noFill/>
        </p:spPr>
        <p:txBody>
          <a:bodyPr wrap="square" rtlCol="0">
            <a:spAutoFit/>
          </a:bodyPr>
          <a:lstStyle/>
          <a:p>
            <a:r>
              <a:rPr lang="en-GB" sz="1600" dirty="0">
                <a:solidFill>
                  <a:schemeClr val="bg1"/>
                </a:solidFill>
              </a:rPr>
              <a:t>[1] </a:t>
            </a:r>
            <a:r>
              <a:rPr lang="en-GB" sz="1600" dirty="0" err="1">
                <a:solidFill>
                  <a:schemeClr val="bg1"/>
                </a:solidFill>
              </a:rPr>
              <a:t>Krahenbuhl</a:t>
            </a:r>
            <a:r>
              <a:rPr lang="en-GB" sz="1600" dirty="0">
                <a:solidFill>
                  <a:schemeClr val="bg1"/>
                </a:solidFill>
              </a:rPr>
              <a:t> and </a:t>
            </a:r>
            <a:r>
              <a:rPr lang="en-GB" sz="1600" dirty="0" err="1">
                <a:solidFill>
                  <a:schemeClr val="bg1"/>
                </a:solidFill>
              </a:rPr>
              <a:t>Koltun</a:t>
            </a:r>
            <a:r>
              <a:rPr lang="en-GB" sz="1600" dirty="0">
                <a:solidFill>
                  <a:schemeClr val="bg1"/>
                </a:solidFill>
              </a:rPr>
              <a:t>, NIPS, 2011</a:t>
            </a:r>
            <a:endParaRPr lang="es-ES_tradnl" sz="1600" dirty="0">
              <a:solidFill>
                <a:schemeClr val="bg1"/>
              </a:solidFill>
            </a:endParaRPr>
          </a:p>
        </p:txBody>
      </p:sp>
      <p:cxnSp>
        <p:nvCxnSpPr>
          <p:cNvPr id="55" name="Straight Connector 54"/>
          <p:cNvCxnSpPr>
            <a:stCxn id="49" idx="6"/>
          </p:cNvCxnSpPr>
          <p:nvPr/>
        </p:nvCxnSpPr>
        <p:spPr>
          <a:xfrm flipV="1">
            <a:off x="9881151" y="2424379"/>
            <a:ext cx="230189" cy="2"/>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40" idx="0"/>
          </p:cNvCxnSpPr>
          <p:nvPr/>
        </p:nvCxnSpPr>
        <p:spPr>
          <a:xfrm flipH="1">
            <a:off x="9707954" y="2618763"/>
            <a:ext cx="11735" cy="813037"/>
          </a:xfrm>
          <a:prstGeom prst="line">
            <a:avLst/>
          </a:prstGeom>
          <a:ln w="571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21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Oxford Blue">
      <a:dk1>
        <a:sysClr val="windowText" lastClr="000000"/>
      </a:dk1>
      <a:lt1>
        <a:sysClr val="window" lastClr="FFFFFF"/>
      </a:lt1>
      <a:dk2>
        <a:srgbClr val="344068"/>
      </a:dk2>
      <a:lt2>
        <a:srgbClr val="D9E0E6"/>
      </a:lt2>
      <a:accent1>
        <a:srgbClr val="1482AB"/>
      </a:accent1>
      <a:accent2>
        <a:srgbClr val="002147"/>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44382</TotalTime>
  <Words>2999</Words>
  <Application>Microsoft Office PowerPoint</Application>
  <PresentationFormat>Widescreen</PresentationFormat>
  <Paragraphs>437</Paragraphs>
  <Slides>30</Slides>
  <Notes>29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Retrospect</vt:lpstr>
      <vt:lpstr>Semantic Object and Instance Segmentation</vt:lpstr>
      <vt:lpstr>Introduction</vt:lpstr>
      <vt:lpstr>Fully Convolutional Networks (FCN)</vt:lpstr>
      <vt:lpstr>Structure</vt:lpstr>
      <vt:lpstr>Conditional Random Fields</vt:lpstr>
      <vt:lpstr>The Best Assignment</vt:lpstr>
      <vt:lpstr>Energy Function</vt:lpstr>
      <vt:lpstr>Energies</vt:lpstr>
      <vt:lpstr>Energies</vt:lpstr>
      <vt:lpstr>Energies</vt:lpstr>
      <vt:lpstr>Energies</vt:lpstr>
      <vt:lpstr>Inference</vt:lpstr>
      <vt:lpstr>Mean Field</vt:lpstr>
      <vt:lpstr>Mean Field</vt:lpstr>
      <vt:lpstr>Putting it together</vt:lpstr>
      <vt:lpstr>Results</vt:lpstr>
      <vt:lpstr>Results</vt:lpstr>
      <vt:lpstr>Results</vt:lpstr>
      <vt:lpstr>Instance Segmentation</vt:lpstr>
      <vt:lpstr>Embarrassingly Simple Instances</vt:lpstr>
      <vt:lpstr>PowerPoint Presentation</vt:lpstr>
      <vt:lpstr>Instance CRF</vt:lpstr>
      <vt:lpstr>Results</vt:lpstr>
      <vt:lpstr>Results</vt:lpstr>
      <vt:lpstr>Success Cases</vt:lpstr>
      <vt:lpstr>Failure Cases</vt:lpstr>
      <vt:lpstr>Failure Cases (not just sheep)</vt:lpstr>
      <vt:lpstr>Easy Cases (no occlusions)</vt:lpstr>
      <vt:lpstr>Conclusions</vt:lpstr>
      <vt:lpstr>Questions?</vt:lpstr>
    </vt:vector>
  </TitlesOfParts>
  <Company>University of Cape Town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Anurag Arnab</dc:creator>
  <cp:lastModifiedBy>Anurag Arnab</cp:lastModifiedBy>
  <cp:revision>418</cp:revision>
  <cp:lastPrinted>2015-10-10T13:45:01Z</cp:lastPrinted>
  <dcterms:created xsi:type="dcterms:W3CDTF">2015-01-13T21:02:15Z</dcterms:created>
  <dcterms:modified xsi:type="dcterms:W3CDTF">2016-09-17T15:03:20Z</dcterms:modified>
</cp:coreProperties>
</file>